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5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303" r:id="rId20"/>
    <p:sldId id="274" r:id="rId21"/>
    <p:sldId id="304" r:id="rId22"/>
    <p:sldId id="275" r:id="rId23"/>
    <p:sldId id="276" r:id="rId24"/>
    <p:sldId id="305" r:id="rId25"/>
    <p:sldId id="306" r:id="rId26"/>
    <p:sldId id="277" r:id="rId27"/>
    <p:sldId id="307" r:id="rId28"/>
    <p:sldId id="30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8062F8-A61C-4A9E-8D67-2A51C992AB62}" v="136" dt="2022-04-28T04:05:00.2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horzBarState="maximized">
    <p:restoredLeft sz="14600" autoAdjust="0"/>
    <p:restoredTop sz="90929"/>
  </p:normalViewPr>
  <p:slideViewPr>
    <p:cSldViewPr>
      <p:cViewPr varScale="1">
        <p:scale>
          <a:sx n="76" d="100"/>
          <a:sy n="76" d="100"/>
        </p:scale>
        <p:origin x="1056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m Suleiman Ali" userId="e66a2eda-f20d-4734-8106-f44af1adf6b0" providerId="ADAL" clId="{F58062F8-A61C-4A9E-8D67-2A51C992AB62}"/>
    <pc:docChg chg="undo custSel addSld modSld">
      <pc:chgData name="Adam Suleiman Ali" userId="e66a2eda-f20d-4734-8106-f44af1adf6b0" providerId="ADAL" clId="{F58062F8-A61C-4A9E-8D67-2A51C992AB62}" dt="2022-04-28T04:05:00.247" v="205" actId="20577"/>
      <pc:docMkLst>
        <pc:docMk/>
      </pc:docMkLst>
      <pc:sldChg chg="modSp modAnim">
        <pc:chgData name="Adam Suleiman Ali" userId="e66a2eda-f20d-4734-8106-f44af1adf6b0" providerId="ADAL" clId="{F58062F8-A61C-4A9E-8D67-2A51C992AB62}" dt="2022-04-28T01:05:27.998" v="32"/>
        <pc:sldMkLst>
          <pc:docMk/>
          <pc:sldMk cId="0" sldId="273"/>
        </pc:sldMkLst>
        <pc:spChg chg="mod">
          <ac:chgData name="Adam Suleiman Ali" userId="e66a2eda-f20d-4734-8106-f44af1adf6b0" providerId="ADAL" clId="{F58062F8-A61C-4A9E-8D67-2A51C992AB62}" dt="2022-04-28T01:05:10.978" v="28" actId="20577"/>
          <ac:spMkLst>
            <pc:docMk/>
            <pc:sldMk cId="0" sldId="273"/>
            <ac:spMk id="19463" creationId="{C721DD5D-D3C1-4303-A095-DE4B1C0FEF52}"/>
          </ac:spMkLst>
        </pc:spChg>
      </pc:sldChg>
      <pc:sldChg chg="modSp modAnim">
        <pc:chgData name="Adam Suleiman Ali" userId="e66a2eda-f20d-4734-8106-f44af1adf6b0" providerId="ADAL" clId="{F58062F8-A61C-4A9E-8D67-2A51C992AB62}" dt="2022-04-28T01:05:56.563" v="37" actId="13926"/>
        <pc:sldMkLst>
          <pc:docMk/>
          <pc:sldMk cId="0" sldId="274"/>
        </pc:sldMkLst>
        <pc:spChg chg="mod">
          <ac:chgData name="Adam Suleiman Ali" userId="e66a2eda-f20d-4734-8106-f44af1adf6b0" providerId="ADAL" clId="{F58062F8-A61C-4A9E-8D67-2A51C992AB62}" dt="2022-04-28T01:05:56.563" v="37" actId="13926"/>
          <ac:spMkLst>
            <pc:docMk/>
            <pc:sldMk cId="0" sldId="274"/>
            <ac:spMk id="20487" creationId="{49ED3D2E-15AB-41A7-A04D-EA4E4C0BB602}"/>
          </ac:spMkLst>
        </pc:spChg>
      </pc:sldChg>
      <pc:sldChg chg="modSp modAnim">
        <pc:chgData name="Adam Suleiman Ali" userId="e66a2eda-f20d-4734-8106-f44af1adf6b0" providerId="ADAL" clId="{F58062F8-A61C-4A9E-8D67-2A51C992AB62}" dt="2022-04-28T01:06:44.072" v="104"/>
        <pc:sldMkLst>
          <pc:docMk/>
          <pc:sldMk cId="0" sldId="275"/>
        </pc:sldMkLst>
        <pc:spChg chg="mod">
          <ac:chgData name="Adam Suleiman Ali" userId="e66a2eda-f20d-4734-8106-f44af1adf6b0" providerId="ADAL" clId="{F58062F8-A61C-4A9E-8D67-2A51C992AB62}" dt="2022-04-28T01:06:22.645" v="102" actId="20577"/>
          <ac:spMkLst>
            <pc:docMk/>
            <pc:sldMk cId="0" sldId="275"/>
            <ac:spMk id="21511" creationId="{64F94EE6-957E-40E2-8CB7-8D5573062709}"/>
          </ac:spMkLst>
        </pc:spChg>
      </pc:sldChg>
      <pc:sldChg chg="modSp modAnim">
        <pc:chgData name="Adam Suleiman Ali" userId="e66a2eda-f20d-4734-8106-f44af1adf6b0" providerId="ADAL" clId="{F58062F8-A61C-4A9E-8D67-2A51C992AB62}" dt="2022-04-28T04:05:00.247" v="205" actId="20577"/>
        <pc:sldMkLst>
          <pc:docMk/>
          <pc:sldMk cId="0" sldId="276"/>
        </pc:sldMkLst>
        <pc:spChg chg="mod">
          <ac:chgData name="Adam Suleiman Ali" userId="e66a2eda-f20d-4734-8106-f44af1adf6b0" providerId="ADAL" clId="{F58062F8-A61C-4A9E-8D67-2A51C992AB62}" dt="2022-04-28T04:05:00.247" v="205" actId="20577"/>
          <ac:spMkLst>
            <pc:docMk/>
            <pc:sldMk cId="0" sldId="276"/>
            <ac:spMk id="22535" creationId="{7AB5422B-8EA6-41CD-A1CA-C24F5D717A76}"/>
          </ac:spMkLst>
        </pc:spChg>
      </pc:sldChg>
      <pc:sldChg chg="addSp delSp modSp new mod setBg">
        <pc:chgData name="Adam Suleiman Ali" userId="e66a2eda-f20d-4734-8106-f44af1adf6b0" providerId="ADAL" clId="{F58062F8-A61C-4A9E-8D67-2A51C992AB62}" dt="2022-04-28T01:13:57.493" v="125"/>
        <pc:sldMkLst>
          <pc:docMk/>
          <pc:sldMk cId="4045409547" sldId="303"/>
        </pc:sldMkLst>
        <pc:spChg chg="add del">
          <ac:chgData name="Adam Suleiman Ali" userId="e66a2eda-f20d-4734-8106-f44af1adf6b0" providerId="ADAL" clId="{F58062F8-A61C-4A9E-8D67-2A51C992AB62}" dt="2022-04-28T01:02:43.596" v="8" actId="26606"/>
          <ac:spMkLst>
            <pc:docMk/>
            <pc:sldMk cId="4045409547" sldId="303"/>
            <ac:spMk id="7" creationId="{B9FF99BD-075F-4761-A995-6FC574BD25EA}"/>
          </ac:spMkLst>
        </pc:spChg>
        <pc:spChg chg="add del">
          <ac:chgData name="Adam Suleiman Ali" userId="e66a2eda-f20d-4734-8106-f44af1adf6b0" providerId="ADAL" clId="{F58062F8-A61C-4A9E-8D67-2A51C992AB62}" dt="2022-04-28T01:02:43.596" v="8" actId="26606"/>
          <ac:spMkLst>
            <pc:docMk/>
            <pc:sldMk cId="4045409547" sldId="303"/>
            <ac:spMk id="9" creationId="{A7B21A54-9BA3-4EA9-B460-5A829ADD9051}"/>
          </ac:spMkLst>
        </pc:spChg>
        <pc:spChg chg="add del">
          <ac:chgData name="Adam Suleiman Ali" userId="e66a2eda-f20d-4734-8106-f44af1adf6b0" providerId="ADAL" clId="{F58062F8-A61C-4A9E-8D67-2A51C992AB62}" dt="2022-04-28T01:02:43.596" v="8" actId="26606"/>
          <ac:spMkLst>
            <pc:docMk/>
            <pc:sldMk cId="4045409547" sldId="303"/>
            <ac:spMk id="11" creationId="{6FA8F714-B9D8-488A-8CCA-E9948FF913A9}"/>
          </ac:spMkLst>
        </pc:spChg>
        <pc:picChg chg="add del mod">
          <ac:chgData name="Adam Suleiman Ali" userId="e66a2eda-f20d-4734-8106-f44af1adf6b0" providerId="ADAL" clId="{F58062F8-A61C-4A9E-8D67-2A51C992AB62}" dt="2022-04-28T01:02:44.123" v="9"/>
          <ac:picMkLst>
            <pc:docMk/>
            <pc:sldMk cId="4045409547" sldId="303"/>
            <ac:picMk id="2" creationId="{E85E53FA-5245-42B1-A108-9328E3D0C8FD}"/>
          </ac:picMkLst>
        </pc:picChg>
        <pc:picChg chg="add del mod">
          <ac:chgData name="Adam Suleiman Ali" userId="e66a2eda-f20d-4734-8106-f44af1adf6b0" providerId="ADAL" clId="{F58062F8-A61C-4A9E-8D67-2A51C992AB62}" dt="2022-04-28T01:04:05.887" v="19" actId="478"/>
          <ac:picMkLst>
            <pc:docMk/>
            <pc:sldMk cId="4045409547" sldId="303"/>
            <ac:picMk id="3" creationId="{C6BABD37-56D8-4A85-804B-56EB718AB903}"/>
          </ac:picMkLst>
        </pc:picChg>
        <pc:picChg chg="add mod">
          <ac:chgData name="Adam Suleiman Ali" userId="e66a2eda-f20d-4734-8106-f44af1adf6b0" providerId="ADAL" clId="{F58062F8-A61C-4A9E-8D67-2A51C992AB62}" dt="2022-04-28T01:13:57.493" v="125"/>
          <ac:picMkLst>
            <pc:docMk/>
            <pc:sldMk cId="4045409547" sldId="303"/>
            <ac:picMk id="10" creationId="{CB53EBB7-59A3-44F6-BA43-8E313DD5AE67}"/>
          </ac:picMkLst>
        </pc:picChg>
        <pc:picChg chg="add del mod">
          <ac:chgData name="Adam Suleiman Ali" userId="e66a2eda-f20d-4734-8106-f44af1adf6b0" providerId="ADAL" clId="{F58062F8-A61C-4A9E-8D67-2A51C992AB62}" dt="2022-04-28T01:03:19.870" v="13" actId="478"/>
          <ac:picMkLst>
            <pc:docMk/>
            <pc:sldMk cId="4045409547" sldId="303"/>
            <ac:picMk id="1026" creationId="{63123CBE-F9A9-40C0-BD1F-5C721D8E67E3}"/>
          </ac:picMkLst>
        </pc:picChg>
        <pc:picChg chg="add del mod">
          <ac:chgData name="Adam Suleiman Ali" userId="e66a2eda-f20d-4734-8106-f44af1adf6b0" providerId="ADAL" clId="{F58062F8-A61C-4A9E-8D67-2A51C992AB62}" dt="2022-04-28T01:13:55.337" v="124" actId="21"/>
          <ac:picMkLst>
            <pc:docMk/>
            <pc:sldMk cId="4045409547" sldId="303"/>
            <ac:picMk id="1028" creationId="{F60333AE-75F9-4F6E-8627-BC411E7018BA}"/>
          </ac:picMkLst>
        </pc:picChg>
      </pc:sldChg>
      <pc:sldChg chg="addSp new">
        <pc:chgData name="Adam Suleiman Ali" userId="e66a2eda-f20d-4734-8106-f44af1adf6b0" providerId="ADAL" clId="{F58062F8-A61C-4A9E-8D67-2A51C992AB62}" dt="2022-04-28T01:11:52.454" v="106"/>
        <pc:sldMkLst>
          <pc:docMk/>
          <pc:sldMk cId="3498916918" sldId="304"/>
        </pc:sldMkLst>
        <pc:picChg chg="add">
          <ac:chgData name="Adam Suleiman Ali" userId="e66a2eda-f20d-4734-8106-f44af1adf6b0" providerId="ADAL" clId="{F58062F8-A61C-4A9E-8D67-2A51C992AB62}" dt="2022-04-28T01:11:52.454" v="106"/>
          <ac:picMkLst>
            <pc:docMk/>
            <pc:sldMk cId="3498916918" sldId="304"/>
            <ac:picMk id="2" creationId="{7207F3EC-401F-4990-A7FE-BD55D8747BBE}"/>
          </ac:picMkLst>
        </pc:picChg>
      </pc:sldChg>
      <pc:sldChg chg="addSp delSp modSp new mod setBg">
        <pc:chgData name="Adam Suleiman Ali" userId="e66a2eda-f20d-4734-8106-f44af1adf6b0" providerId="ADAL" clId="{F58062F8-A61C-4A9E-8D67-2A51C992AB62}" dt="2022-04-28T01:13:41.055" v="122" actId="26606"/>
        <pc:sldMkLst>
          <pc:docMk/>
          <pc:sldMk cId="1885684045" sldId="305"/>
        </pc:sldMkLst>
        <pc:spChg chg="add">
          <ac:chgData name="Adam Suleiman Ali" userId="e66a2eda-f20d-4734-8106-f44af1adf6b0" providerId="ADAL" clId="{F58062F8-A61C-4A9E-8D67-2A51C992AB62}" dt="2022-04-28T01:13:41.055" v="122" actId="26606"/>
          <ac:spMkLst>
            <pc:docMk/>
            <pc:sldMk cId="1885684045" sldId="305"/>
            <ac:spMk id="71" creationId="{B9FF99BD-075F-4761-A995-6FC574BD25EA}"/>
          </ac:spMkLst>
        </pc:spChg>
        <pc:spChg chg="add">
          <ac:chgData name="Adam Suleiman Ali" userId="e66a2eda-f20d-4734-8106-f44af1adf6b0" providerId="ADAL" clId="{F58062F8-A61C-4A9E-8D67-2A51C992AB62}" dt="2022-04-28T01:13:41.055" v="122" actId="26606"/>
          <ac:spMkLst>
            <pc:docMk/>
            <pc:sldMk cId="1885684045" sldId="305"/>
            <ac:spMk id="73" creationId="{A7B21A54-9BA3-4EA9-B460-5A829ADD9051}"/>
          </ac:spMkLst>
        </pc:spChg>
        <pc:spChg chg="add">
          <ac:chgData name="Adam Suleiman Ali" userId="e66a2eda-f20d-4734-8106-f44af1adf6b0" providerId="ADAL" clId="{F58062F8-A61C-4A9E-8D67-2A51C992AB62}" dt="2022-04-28T01:13:41.055" v="122" actId="26606"/>
          <ac:spMkLst>
            <pc:docMk/>
            <pc:sldMk cId="1885684045" sldId="305"/>
            <ac:spMk id="75" creationId="{6FA8F714-B9D8-488A-8CCA-E9948FF913A9}"/>
          </ac:spMkLst>
        </pc:spChg>
        <pc:picChg chg="add del">
          <ac:chgData name="Adam Suleiman Ali" userId="e66a2eda-f20d-4734-8106-f44af1adf6b0" providerId="ADAL" clId="{F58062F8-A61C-4A9E-8D67-2A51C992AB62}" dt="2022-04-28T01:13:29.539" v="115" actId="478"/>
          <ac:picMkLst>
            <pc:docMk/>
            <pc:sldMk cId="1885684045" sldId="305"/>
            <ac:picMk id="2" creationId="{0516E6DF-481F-4E7A-BF99-E7F4C48EA967}"/>
          </ac:picMkLst>
        </pc:picChg>
        <pc:picChg chg="add mod">
          <ac:chgData name="Adam Suleiman Ali" userId="e66a2eda-f20d-4734-8106-f44af1adf6b0" providerId="ADAL" clId="{F58062F8-A61C-4A9E-8D67-2A51C992AB62}" dt="2022-04-28T01:13:41.055" v="122" actId="26606"/>
          <ac:picMkLst>
            <pc:docMk/>
            <pc:sldMk cId="1885684045" sldId="305"/>
            <ac:picMk id="2050" creationId="{6860BBE3-0300-49DA-92FA-37094BC13719}"/>
          </ac:picMkLst>
        </pc:picChg>
      </pc:sldChg>
      <pc:sldChg chg="addSp modSp new mod setBg">
        <pc:chgData name="Adam Suleiman Ali" userId="e66a2eda-f20d-4734-8106-f44af1adf6b0" providerId="ADAL" clId="{F58062F8-A61C-4A9E-8D67-2A51C992AB62}" dt="2022-04-28T01:14:42.510" v="143" actId="26606"/>
        <pc:sldMkLst>
          <pc:docMk/>
          <pc:sldMk cId="2480024600" sldId="306"/>
        </pc:sldMkLst>
        <pc:picChg chg="add mod">
          <ac:chgData name="Adam Suleiman Ali" userId="e66a2eda-f20d-4734-8106-f44af1adf6b0" providerId="ADAL" clId="{F58062F8-A61C-4A9E-8D67-2A51C992AB62}" dt="2022-04-28T01:14:42.510" v="143" actId="26606"/>
          <ac:picMkLst>
            <pc:docMk/>
            <pc:sldMk cId="2480024600" sldId="306"/>
            <ac:picMk id="2" creationId="{142C7193-06E6-4F89-AA5A-EA8F9A83D91C}"/>
          </ac:picMkLst>
        </pc:picChg>
      </pc:sldChg>
      <pc:sldChg chg="addSp delSp modSp new mod setBg modClrScheme chgLayout">
        <pc:chgData name="Adam Suleiman Ali" userId="e66a2eda-f20d-4734-8106-f44af1adf6b0" providerId="ADAL" clId="{F58062F8-A61C-4A9E-8D67-2A51C992AB62}" dt="2022-04-28T01:27:30.980" v="200" actId="26606"/>
        <pc:sldMkLst>
          <pc:docMk/>
          <pc:sldMk cId="1580325472" sldId="307"/>
        </pc:sldMkLst>
        <pc:spChg chg="add mod">
          <ac:chgData name="Adam Suleiman Ali" userId="e66a2eda-f20d-4734-8106-f44af1adf6b0" providerId="ADAL" clId="{F58062F8-A61C-4A9E-8D67-2A51C992AB62}" dt="2022-04-28T01:27:30.980" v="200" actId="26606"/>
          <ac:spMkLst>
            <pc:docMk/>
            <pc:sldMk cId="1580325472" sldId="307"/>
            <ac:spMk id="2" creationId="{988CCDF7-1C31-480E-881F-7338B3479E3F}"/>
          </ac:spMkLst>
        </pc:spChg>
        <pc:spChg chg="add del mod">
          <ac:chgData name="Adam Suleiman Ali" userId="e66a2eda-f20d-4734-8106-f44af1adf6b0" providerId="ADAL" clId="{F58062F8-A61C-4A9E-8D67-2A51C992AB62}" dt="2022-04-28T01:21:13.700" v="169" actId="22"/>
          <ac:spMkLst>
            <pc:docMk/>
            <pc:sldMk cId="1580325472" sldId="307"/>
            <ac:spMk id="3" creationId="{175292E5-A1B4-4DAE-AF6C-9E8CDFA6F898}"/>
          </ac:spMkLst>
        </pc:spChg>
        <pc:spChg chg="add">
          <ac:chgData name="Adam Suleiman Ali" userId="e66a2eda-f20d-4734-8106-f44af1adf6b0" providerId="ADAL" clId="{F58062F8-A61C-4A9E-8D67-2A51C992AB62}" dt="2022-04-28T01:27:30.980" v="200" actId="26606"/>
          <ac:spMkLst>
            <pc:docMk/>
            <pc:sldMk cId="1580325472" sldId="307"/>
            <ac:spMk id="10" creationId="{A4AC5506-6312-4701-8D3C-40187889A947}"/>
          </ac:spMkLst>
        </pc:spChg>
        <pc:picChg chg="add mod ord">
          <ac:chgData name="Adam Suleiman Ali" userId="e66a2eda-f20d-4734-8106-f44af1adf6b0" providerId="ADAL" clId="{F58062F8-A61C-4A9E-8D67-2A51C992AB62}" dt="2022-04-28T01:27:30.980" v="200" actId="26606"/>
          <ac:picMkLst>
            <pc:docMk/>
            <pc:sldMk cId="1580325472" sldId="307"/>
            <ac:picMk id="5" creationId="{D421109A-1EB4-4575-BEDF-0CA9FB6157E4}"/>
          </ac:picMkLst>
        </pc:picChg>
      </pc:sldChg>
      <pc:sldChg chg="addSp delSp modSp new mod setBg">
        <pc:chgData name="Adam Suleiman Ali" userId="e66a2eda-f20d-4734-8106-f44af1adf6b0" providerId="ADAL" clId="{F58062F8-A61C-4A9E-8D67-2A51C992AB62}" dt="2022-04-28T01:27:28.061" v="199" actId="26606"/>
        <pc:sldMkLst>
          <pc:docMk/>
          <pc:sldMk cId="2852791278" sldId="308"/>
        </pc:sldMkLst>
        <pc:spChg chg="mod">
          <ac:chgData name="Adam Suleiman Ali" userId="e66a2eda-f20d-4734-8106-f44af1adf6b0" providerId="ADAL" clId="{F58062F8-A61C-4A9E-8D67-2A51C992AB62}" dt="2022-04-28T01:27:28.061" v="199" actId="26606"/>
          <ac:spMkLst>
            <pc:docMk/>
            <pc:sldMk cId="2852791278" sldId="308"/>
            <ac:spMk id="2" creationId="{BB874E49-A129-4CDD-B0D3-0AE2F65D50A6}"/>
          </ac:spMkLst>
        </pc:spChg>
        <pc:spChg chg="del">
          <ac:chgData name="Adam Suleiman Ali" userId="e66a2eda-f20d-4734-8106-f44af1adf6b0" providerId="ADAL" clId="{F58062F8-A61C-4A9E-8D67-2A51C992AB62}" dt="2022-04-28T01:27:19.289" v="198" actId="22"/>
          <ac:spMkLst>
            <pc:docMk/>
            <pc:sldMk cId="2852791278" sldId="308"/>
            <ac:spMk id="3" creationId="{709997AC-07AA-4AC1-B136-822D17C524D7}"/>
          </ac:spMkLst>
        </pc:spChg>
        <pc:spChg chg="add">
          <ac:chgData name="Adam Suleiman Ali" userId="e66a2eda-f20d-4734-8106-f44af1adf6b0" providerId="ADAL" clId="{F58062F8-A61C-4A9E-8D67-2A51C992AB62}" dt="2022-04-28T01:27:28.061" v="199" actId="26606"/>
          <ac:spMkLst>
            <pc:docMk/>
            <pc:sldMk cId="2852791278" sldId="308"/>
            <ac:spMk id="10" creationId="{A4AC5506-6312-4701-8D3C-40187889A947}"/>
          </ac:spMkLst>
        </pc:spChg>
        <pc:picChg chg="add mod ord">
          <ac:chgData name="Adam Suleiman Ali" userId="e66a2eda-f20d-4734-8106-f44af1adf6b0" providerId="ADAL" clId="{F58062F8-A61C-4A9E-8D67-2A51C992AB62}" dt="2022-04-28T01:27:28.061" v="199" actId="26606"/>
          <ac:picMkLst>
            <pc:docMk/>
            <pc:sldMk cId="2852791278" sldId="308"/>
            <ac:picMk id="5" creationId="{211E9B95-8648-4184-B007-F15FC821BA9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AAE0CD5D-5FDD-4445-A8B9-8CAE71A673A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BF43088F-20ED-4F57-BB91-F0A2F9A3661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52228" name="Rectangle 4">
            <a:extLst>
              <a:ext uri="{FF2B5EF4-FFF2-40B4-BE49-F238E27FC236}">
                <a16:creationId xmlns:a16="http://schemas.microsoft.com/office/drawing/2014/main" id="{A002A92F-B3E8-42A6-AEA6-A822B04C0BBE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552DCE14-270D-49D1-8056-37945C3BDD91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E9478C0-E8D1-44E7-853A-57B5E365CD3D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E4EAA-1CA7-4284-91EC-FDA8465B79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0FF7EF-06B2-4E20-9976-430777FA3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1AF84-9677-4415-A10C-D9AFB4B44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0713E-4309-4970-853C-2DEEBAF57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3D8DE-3C56-4151-93FA-5BDDFDD5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A9DA9F-FED7-4DA6-BE2F-DB02D8DB57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4119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1BA00-7264-431F-BBA5-39AA73AF7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1B220B-0CFA-47CA-804A-808CD8080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D4E6A-24A4-4A8A-8236-2587D5292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31155-0989-4A0E-A554-C392BAC39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AED0B-E385-4AA2-8B64-81169E4AA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6476A25-FE22-4D05-8223-584BF87B98C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2353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F0A50A-8789-4B50-9E03-0C01E0EED2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EFC6EE-B26F-4D3B-B28F-1905FCFE2F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140F2-EB70-44A7-BE6F-CC2901D13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D9098-4387-4DBB-8AEF-AE0BE3DD1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F96DD-42B1-4C31-9DAC-6DE76188A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BDEA91-14E6-4B7F-96A9-A71142F7E0B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5754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76EA7-4EB1-4DA4-B918-DEAEBBFAD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45C84-2812-48A6-B09E-003DA2499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C1E5E-20EE-4D1F-8B5E-7358E9B45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2019B-9539-4352-AD2E-0441A94FF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008887-0050-4A0F-8800-AD33479FD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7C3E04-2A3B-4FBB-9064-50CAFF6A665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0797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6C816-4E25-4728-95CD-FA75308D3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87D373-406D-4FB0-B788-DE6D7C08ED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FE5C3-4E50-46B1-88C8-0346E4CEB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667BB-18A8-4533-93C6-798160F46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8D129-D84E-4AD5-BDEB-5AB74EB14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508715-12C1-4C9A-AA1F-173053E499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6137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778F2-872F-4C9B-A63D-E4E1FAFE8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E692D-7F10-40A7-80F7-FC963BA6A6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E4385B-52F8-4F5D-A92E-067CCC7654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E9E8A-27F1-4FC6-BE1F-AF0A36375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C465B0-BE20-43AC-9801-7E9A6132E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44C268-B9B6-48C4-A607-E0D30356C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16499C-AC5A-44AB-8674-42BC4C60428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9926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4AE1D-A75B-4DFA-883A-8CE44C276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9D9B4-66F4-4369-BBDF-D491195402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08C0B6-AAF1-4781-906D-396D8FEBFF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74F493-308A-4DE3-8B68-BB9685E4D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72E468-D748-4952-8B44-B994AE51B1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2A40FD-EEC9-4315-9657-E306C1AE0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75CA1C-CB0C-4802-B278-D59D23E65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1A239D-A423-43EB-98C4-210927BC0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7DFB37E-472A-40DB-8F48-BD587D0F823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9966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BB6B1-6498-4BA0-93A5-8AFC20640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E85181-7FAC-4F60-BA08-9F9DAFB2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ED5519-A8CF-49CF-8FF5-C3BD7EF32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923BC3-9F94-4448-90DA-DE8F20B8D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DE5FF6-A387-4232-8FF3-539FF9EF2FD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6639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5C9DB7-DDF1-40D8-8853-912630F2D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31348E-C48A-4672-8414-CB92679FE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9D4F64-11F9-41F4-BF9C-339F29A6C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BF87C4A-37C8-4051-9749-7F794B9DCCA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0272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F1EB9-EEC4-4707-9030-7A6340884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4A9F3-12F5-4CF2-BDD3-35960BF70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8C11C6-3440-4DBE-8FCC-A0B9AC1185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FFF69-627F-4ADC-A41E-684FF3DA9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799AA-6E21-4985-88B0-E8B712425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7A576-8D8C-42F2-8F6E-674055202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32C4D5-F62F-401E-9A99-B51E4F23C7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3976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468D-603E-4431-8EE6-81946AE7C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93DB7B-BAE4-4725-AAA2-205DD0F015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427B1-898F-4F47-8ED3-6539A87E65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1F3543-852D-45AE-A60F-A955422FB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7ED84-944F-4107-A9BA-F6AD70CE0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8A9D45-8F98-44B9-8612-E88A1BE33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D60B6E-1FCF-4E6D-8234-2650C5FA5A1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7378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5BC2489-AFF2-4E8C-B964-3513D43D99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5CE0EEE9-B450-4EFF-880F-B54EFC4670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73268F7-87EE-4AFB-B1E5-2F803F64C44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4AB7FAE1-B92E-4B32-9F67-228AFEE15FA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19F426D9-2957-4B68-BF34-599F87E95A3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BA0E3D91-2261-4145-A33C-6BFCA7AB283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Text Box 3">
            <a:extLst>
              <a:ext uri="{FF2B5EF4-FFF2-40B4-BE49-F238E27FC236}">
                <a16:creationId xmlns:a16="http://schemas.microsoft.com/office/drawing/2014/main" id="{A725AF92-ECDA-4415-907E-A9925D4FCB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8813" y="6461125"/>
            <a:ext cx="1841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endParaRPr lang="en-US" altLang="en-US" sz="1000">
              <a:latin typeface="Times" panose="02020603050405020304" pitchFamily="18" charset="0"/>
            </a:endParaRP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1D650950-87DA-4EA8-A144-49399FD043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371600" cy="6858000"/>
          </a:xfrm>
          <a:prstGeom prst="rect">
            <a:avLst/>
          </a:prstGeom>
          <a:gradFill rotWithShape="0">
            <a:gsLst>
              <a:gs pos="0">
                <a:srgbClr val="000099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2056" name="Rectangle 8">
            <a:extLst>
              <a:ext uri="{FF2B5EF4-FFF2-40B4-BE49-F238E27FC236}">
                <a16:creationId xmlns:a16="http://schemas.microsoft.com/office/drawing/2014/main" id="{347411AA-8E13-449B-B8BD-28A0F16F41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2392363"/>
            <a:ext cx="6858000" cy="173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altLang="en-US" sz="4800" b="1" i="1">
                <a:solidFill>
                  <a:srgbClr val="000099"/>
                </a:solidFill>
              </a:rPr>
              <a:t>Unit 4</a:t>
            </a:r>
            <a:br>
              <a:rPr lang="en-US" altLang="en-US" sz="4800" b="1"/>
            </a:br>
            <a:r>
              <a:rPr lang="en-US" altLang="en-US" sz="5000" b="1"/>
              <a:t>The Urinary System</a:t>
            </a:r>
            <a:endParaRPr lang="en-US" altLang="en-US" sz="4300" b="1">
              <a:solidFill>
                <a:srgbClr val="3300CC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057" name="Line 9">
            <a:extLst>
              <a:ext uri="{FF2B5EF4-FFF2-40B4-BE49-F238E27FC236}">
                <a16:creationId xmlns:a16="http://schemas.microsoft.com/office/drawing/2014/main" id="{BED77AA4-FABC-4B74-A19E-30B739F3B5E1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3124200"/>
            <a:ext cx="5105400" cy="0"/>
          </a:xfrm>
          <a:prstGeom prst="line">
            <a:avLst/>
          </a:prstGeom>
          <a:noFill/>
          <a:ln w="25400">
            <a:solidFill>
              <a:srgbClr val="FF66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058" name="Rectangle 10">
            <a:extLst>
              <a:ext uri="{FF2B5EF4-FFF2-40B4-BE49-F238E27FC236}">
                <a16:creationId xmlns:a16="http://schemas.microsoft.com/office/drawing/2014/main" id="{4FFE5C27-792B-4108-92B7-B6F5629025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76200"/>
            <a:ext cx="152400" cy="1066800"/>
          </a:xfrm>
          <a:prstGeom prst="rect">
            <a:avLst/>
          </a:prstGeom>
          <a:solidFill>
            <a:srgbClr val="0099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059" name="Line 11">
            <a:extLst>
              <a:ext uri="{FF2B5EF4-FFF2-40B4-BE49-F238E27FC236}">
                <a16:creationId xmlns:a16="http://schemas.microsoft.com/office/drawing/2014/main" id="{E824207C-5524-45E7-9EF5-4074F3185A55}"/>
              </a:ext>
            </a:extLst>
          </p:cNvPr>
          <p:cNvSpPr>
            <a:spLocks noChangeShapeType="1"/>
          </p:cNvSpPr>
          <p:nvPr/>
        </p:nvSpPr>
        <p:spPr bwMode="auto">
          <a:xfrm>
            <a:off x="914400" y="609600"/>
            <a:ext cx="7239000" cy="0"/>
          </a:xfrm>
          <a:prstGeom prst="line">
            <a:avLst/>
          </a:prstGeom>
          <a:noFill/>
          <a:ln w="127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060" name="Text Box 12">
            <a:extLst>
              <a:ext uri="{FF2B5EF4-FFF2-40B4-BE49-F238E27FC236}">
                <a16:creationId xmlns:a16="http://schemas.microsoft.com/office/drawing/2014/main" id="{09739BD2-ED47-46A6-91AA-B213B4361E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9925" y="6019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endParaRPr lang="en-US" altLang="en-US" sz="1800">
              <a:solidFill>
                <a:srgbClr val="008080"/>
              </a:solidFill>
              <a:latin typeface="Verdan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6" dur="500"/>
                                        <p:tgtEl>
                                          <p:spTgt spid="2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4" grpId="0" animBg="1" autoUpdateAnimBg="0"/>
      <p:bldP spid="2056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E713A0DA-813F-46D0-9742-D46C1B99DF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Nephrons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952C3BDE-0CCD-459F-B9C7-8EB175F8F2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15.8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11268" name="Text Box 4">
            <a:extLst>
              <a:ext uri="{FF2B5EF4-FFF2-40B4-BE49-F238E27FC236}">
                <a16:creationId xmlns:a16="http://schemas.microsoft.com/office/drawing/2014/main" id="{635614A9-22F8-417A-A737-4411D7A03E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1719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85633B2B-B247-45BC-9857-61D0FD7340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11270" name="Line 6">
            <a:extLst>
              <a:ext uri="{FF2B5EF4-FFF2-40B4-BE49-F238E27FC236}">
                <a16:creationId xmlns:a16="http://schemas.microsoft.com/office/drawing/2014/main" id="{FF82B290-46A0-44F6-9E0C-698E3C215A8A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11271" name="Text Box 7">
            <a:extLst>
              <a:ext uri="{FF2B5EF4-FFF2-40B4-BE49-F238E27FC236}">
                <a16:creationId xmlns:a16="http://schemas.microsoft.com/office/drawing/2014/main" id="{A34191F3-EAD4-4A83-B002-F8A59B4A01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001838"/>
            <a:ext cx="8245475" cy="3779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The structural and functional units of the kidneys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Responsible for forming urine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Main structures of the nephrons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Glomerulus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Renal tubule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1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6" grpId="0" build="p" autoUpdateAnimBg="0" advAuto="0"/>
      <p:bldP spid="11271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C0E3DD21-434F-45F8-8FC3-87B04AED91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Glomerulus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BB76F0CF-1169-4CB5-9FDB-65574938E7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15.9a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12292" name="Text Box 4">
            <a:extLst>
              <a:ext uri="{FF2B5EF4-FFF2-40B4-BE49-F238E27FC236}">
                <a16:creationId xmlns:a16="http://schemas.microsoft.com/office/drawing/2014/main" id="{340598EE-8F7D-40B4-9108-9526BA2284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12293" name="Rectangle 5">
            <a:extLst>
              <a:ext uri="{FF2B5EF4-FFF2-40B4-BE49-F238E27FC236}">
                <a16:creationId xmlns:a16="http://schemas.microsoft.com/office/drawing/2014/main" id="{D878912D-5818-4240-A214-DA26274C77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12294" name="Line 6">
            <a:extLst>
              <a:ext uri="{FF2B5EF4-FFF2-40B4-BE49-F238E27FC236}">
                <a16:creationId xmlns:a16="http://schemas.microsoft.com/office/drawing/2014/main" id="{F2A6CFF7-2ED3-4243-9646-452F438004EC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12295" name="Text Box 7">
            <a:extLst>
              <a:ext uri="{FF2B5EF4-FFF2-40B4-BE49-F238E27FC236}">
                <a16:creationId xmlns:a16="http://schemas.microsoft.com/office/drawing/2014/main" id="{48B0B040-4B68-46AA-910D-07DA7DF878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295400"/>
            <a:ext cx="4800600" cy="501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A specialized </a:t>
            </a:r>
            <a:br>
              <a:rPr lang="en-US" altLang="en-US" sz="3400">
                <a:latin typeface="Arial" panose="020B0604020202020204" pitchFamily="34" charset="0"/>
              </a:rPr>
            </a:br>
            <a:r>
              <a:rPr lang="en-US" altLang="en-US" sz="3400">
                <a:latin typeface="Arial" panose="020B0604020202020204" pitchFamily="34" charset="0"/>
              </a:rPr>
              <a:t>capillary bed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Attached to </a:t>
            </a:r>
            <a:br>
              <a:rPr lang="en-US" altLang="en-US" sz="3400">
                <a:latin typeface="Arial" panose="020B0604020202020204" pitchFamily="34" charset="0"/>
              </a:rPr>
            </a:br>
            <a:r>
              <a:rPr lang="en-US" altLang="en-US" sz="3400">
                <a:latin typeface="Arial" panose="020B0604020202020204" pitchFamily="34" charset="0"/>
              </a:rPr>
              <a:t>arterioles on both sides (maintains </a:t>
            </a:r>
            <a:br>
              <a:rPr lang="en-US" altLang="en-US" sz="3400">
                <a:latin typeface="Arial" panose="020B0604020202020204" pitchFamily="34" charset="0"/>
              </a:rPr>
            </a:br>
            <a:r>
              <a:rPr lang="en-US" altLang="en-US" sz="3400">
                <a:latin typeface="Arial" panose="020B0604020202020204" pitchFamily="34" charset="0"/>
              </a:rPr>
              <a:t>high pressure)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Large afferent </a:t>
            </a:r>
            <a:br>
              <a:rPr lang="en-US" altLang="en-US" sz="3000">
                <a:latin typeface="Arial" panose="020B0604020202020204" pitchFamily="34" charset="0"/>
              </a:rPr>
            </a:br>
            <a:r>
              <a:rPr lang="en-US" altLang="en-US" sz="3000">
                <a:latin typeface="Arial" panose="020B0604020202020204" pitchFamily="34" charset="0"/>
              </a:rPr>
              <a:t>arteriole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Narrow efferent </a:t>
            </a:r>
            <a:br>
              <a:rPr lang="en-US" altLang="en-US" sz="3000">
                <a:latin typeface="Arial" panose="020B0604020202020204" pitchFamily="34" charset="0"/>
              </a:rPr>
            </a:br>
            <a:r>
              <a:rPr lang="en-US" altLang="en-US" sz="3000">
                <a:latin typeface="Arial" panose="020B0604020202020204" pitchFamily="34" charset="0"/>
              </a:rPr>
              <a:t>arteriole</a:t>
            </a:r>
          </a:p>
        </p:txBody>
      </p:sp>
      <p:pic>
        <p:nvPicPr>
          <p:cNvPr id="12296" name="Picture 8">
            <a:extLst>
              <a:ext uri="{FF2B5EF4-FFF2-40B4-BE49-F238E27FC236}">
                <a16:creationId xmlns:a16="http://schemas.microsoft.com/office/drawing/2014/main" id="{4BF393CA-A51B-420E-8719-1FA230AD9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49"/>
          <a:stretch>
            <a:fillRect/>
          </a:stretch>
        </p:blipFill>
        <p:spPr bwMode="auto">
          <a:xfrm>
            <a:off x="5029200" y="1905000"/>
            <a:ext cx="3810000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97" name="Text Box 9">
            <a:extLst>
              <a:ext uri="{FF2B5EF4-FFF2-40B4-BE49-F238E27FC236}">
                <a16:creationId xmlns:a16="http://schemas.microsoft.com/office/drawing/2014/main" id="{BF735081-B7C2-4963-80C6-F31C2C8705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5867400"/>
            <a:ext cx="12573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15.3c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p" autoUpdateAnimBg="0" advAuto="0"/>
      <p:bldP spid="12295" grpId="0" autoUpdateAnimBg="0"/>
      <p:bldP spid="12297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1F584AD9-120F-4337-9B86-54B97FA848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Glomerulus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9B41A750-DD48-46B8-A8D3-AD023857A9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15.9b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13316" name="Text Box 4">
            <a:extLst>
              <a:ext uri="{FF2B5EF4-FFF2-40B4-BE49-F238E27FC236}">
                <a16:creationId xmlns:a16="http://schemas.microsoft.com/office/drawing/2014/main" id="{F6B0A2F4-9BDB-4B32-B296-8029DC156C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13317" name="Rectangle 5">
            <a:extLst>
              <a:ext uri="{FF2B5EF4-FFF2-40B4-BE49-F238E27FC236}">
                <a16:creationId xmlns:a16="http://schemas.microsoft.com/office/drawing/2014/main" id="{72B21CDA-F6BA-492E-8070-1746F85C5F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13318" name="Line 6">
            <a:extLst>
              <a:ext uri="{FF2B5EF4-FFF2-40B4-BE49-F238E27FC236}">
                <a16:creationId xmlns:a16="http://schemas.microsoft.com/office/drawing/2014/main" id="{7901F4D5-8301-4FCA-A514-5C25F590BE7D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13319" name="Text Box 7">
            <a:extLst>
              <a:ext uri="{FF2B5EF4-FFF2-40B4-BE49-F238E27FC236}">
                <a16:creationId xmlns:a16="http://schemas.microsoft.com/office/drawing/2014/main" id="{2D92E63A-5C0E-4CD2-B9D6-BD0493A799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676400"/>
            <a:ext cx="4191000" cy="2417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The glomerulus sits within a glomerular capsule (the first part of the renal tubule)</a:t>
            </a:r>
            <a:endParaRPr lang="en-US" altLang="en-US" sz="3000">
              <a:latin typeface="Arial" panose="020B0604020202020204" pitchFamily="34" charset="0"/>
            </a:endParaRPr>
          </a:p>
        </p:txBody>
      </p:sp>
      <p:pic>
        <p:nvPicPr>
          <p:cNvPr id="13320" name="Picture 8">
            <a:extLst>
              <a:ext uri="{FF2B5EF4-FFF2-40B4-BE49-F238E27FC236}">
                <a16:creationId xmlns:a16="http://schemas.microsoft.com/office/drawing/2014/main" id="{CBBAAB4A-C686-4F08-B88F-B472DABC9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49"/>
          <a:stretch>
            <a:fillRect/>
          </a:stretch>
        </p:blipFill>
        <p:spPr bwMode="auto">
          <a:xfrm>
            <a:off x="5029200" y="1905000"/>
            <a:ext cx="3810000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21" name="Text Box 9">
            <a:extLst>
              <a:ext uri="{FF2B5EF4-FFF2-40B4-BE49-F238E27FC236}">
                <a16:creationId xmlns:a16="http://schemas.microsoft.com/office/drawing/2014/main" id="{42ADCBD0-F613-4B49-8179-CF069912FB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5867400"/>
            <a:ext cx="12573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15.3c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B9E22DFD-60E6-49EE-A8A3-D178D1E8C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Renal Tubule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FA3AD96E-C963-40DC-92CD-E966313760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15.10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14340" name="Text Box 4">
            <a:extLst>
              <a:ext uri="{FF2B5EF4-FFF2-40B4-BE49-F238E27FC236}">
                <a16:creationId xmlns:a16="http://schemas.microsoft.com/office/drawing/2014/main" id="{7307E900-9666-4D9E-AA18-0F3DAF89F7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14341" name="Rectangle 5">
            <a:extLst>
              <a:ext uri="{FF2B5EF4-FFF2-40B4-BE49-F238E27FC236}">
                <a16:creationId xmlns:a16="http://schemas.microsoft.com/office/drawing/2014/main" id="{9A713CF2-B0FC-47E5-AB02-CD02FA2136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14342" name="Line 6">
            <a:extLst>
              <a:ext uri="{FF2B5EF4-FFF2-40B4-BE49-F238E27FC236}">
                <a16:creationId xmlns:a16="http://schemas.microsoft.com/office/drawing/2014/main" id="{2254F991-16CD-432E-A54F-36D74CDBE5BB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14343" name="Text Box 7">
            <a:extLst>
              <a:ext uri="{FF2B5EF4-FFF2-40B4-BE49-F238E27FC236}">
                <a16:creationId xmlns:a16="http://schemas.microsoft.com/office/drawing/2014/main" id="{DB65D085-2A76-4F8E-A2CD-EEF0129997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295400"/>
            <a:ext cx="3581400" cy="527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Glomerular (Bowman’s) capsule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Proximal convoluted tubule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Loop of Henle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Distal convoluted tubule</a:t>
            </a:r>
            <a:endParaRPr lang="en-US" altLang="en-US" sz="3000">
              <a:latin typeface="Arial" panose="020B0604020202020204" pitchFamily="34" charset="0"/>
            </a:endParaRPr>
          </a:p>
        </p:txBody>
      </p:sp>
      <p:pic>
        <p:nvPicPr>
          <p:cNvPr id="14344" name="Picture 8">
            <a:extLst>
              <a:ext uri="{FF2B5EF4-FFF2-40B4-BE49-F238E27FC236}">
                <a16:creationId xmlns:a16="http://schemas.microsoft.com/office/drawing/2014/main" id="{24D838C3-B41F-4D1C-9F1D-CE4260142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29"/>
          <a:stretch>
            <a:fillRect/>
          </a:stretch>
        </p:blipFill>
        <p:spPr bwMode="auto">
          <a:xfrm>
            <a:off x="4114800" y="1066800"/>
            <a:ext cx="4794250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45" name="Text Box 9">
            <a:extLst>
              <a:ext uri="{FF2B5EF4-FFF2-40B4-BE49-F238E27FC236}">
                <a16:creationId xmlns:a16="http://schemas.microsoft.com/office/drawing/2014/main" id="{F45065E6-7E9E-4F4C-B0CC-811C84C341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6430963"/>
            <a:ext cx="12573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15.3b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8" grpId="0" build="p" autoUpdateAnimBg="0" advAuto="0"/>
      <p:bldP spid="14343" grpId="0" autoUpdateAnimBg="0"/>
      <p:bldP spid="14345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7BCA5621-77C0-44B8-A466-68FFAB7187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Types of Nephrons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690B9CF6-484B-4D39-A93A-05DCFC4014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15.11a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15364" name="Text Box 4">
            <a:extLst>
              <a:ext uri="{FF2B5EF4-FFF2-40B4-BE49-F238E27FC236}">
                <a16:creationId xmlns:a16="http://schemas.microsoft.com/office/drawing/2014/main" id="{E065C071-69E2-4381-B355-9CEB3A459C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15365" name="Rectangle 5">
            <a:extLst>
              <a:ext uri="{FF2B5EF4-FFF2-40B4-BE49-F238E27FC236}">
                <a16:creationId xmlns:a16="http://schemas.microsoft.com/office/drawing/2014/main" id="{C25459BC-D3F2-4CAD-969C-CEB4763905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15366" name="Line 6">
            <a:extLst>
              <a:ext uri="{FF2B5EF4-FFF2-40B4-BE49-F238E27FC236}">
                <a16:creationId xmlns:a16="http://schemas.microsoft.com/office/drawing/2014/main" id="{6F01C6D8-5B50-4409-A697-3189880FC012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15367" name="Text Box 7">
            <a:extLst>
              <a:ext uri="{FF2B5EF4-FFF2-40B4-BE49-F238E27FC236}">
                <a16:creationId xmlns:a16="http://schemas.microsoft.com/office/drawing/2014/main" id="{1B37DC93-11F6-4299-B804-6C0EEF8BFE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295400"/>
            <a:ext cx="8245475" cy="1724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Cortical nephrons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Located entirely in the cortex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Includes most nephrons</a:t>
            </a:r>
          </a:p>
        </p:txBody>
      </p:sp>
      <p:pic>
        <p:nvPicPr>
          <p:cNvPr id="15368" name="Picture 8">
            <a:extLst>
              <a:ext uri="{FF2B5EF4-FFF2-40B4-BE49-F238E27FC236}">
                <a16:creationId xmlns:a16="http://schemas.microsoft.com/office/drawing/2014/main" id="{D2F6FB7A-8289-47EB-A4CB-FFFEDA647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89"/>
          <a:stretch>
            <a:fillRect/>
          </a:stretch>
        </p:blipFill>
        <p:spPr bwMode="auto">
          <a:xfrm>
            <a:off x="1250950" y="3206750"/>
            <a:ext cx="6642100" cy="327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69" name="Text Box 9">
            <a:extLst>
              <a:ext uri="{FF2B5EF4-FFF2-40B4-BE49-F238E27FC236}">
                <a16:creationId xmlns:a16="http://schemas.microsoft.com/office/drawing/2014/main" id="{DF1CE0E0-27C0-4422-AEA0-CDA3820700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3700" y="6202363"/>
            <a:ext cx="12573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15.3a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2" grpId="0" build="p" autoUpdateAnimBg="0" advAuto="0"/>
      <p:bldP spid="15367" grpId="0" autoUpdateAnimBg="0"/>
      <p:bldP spid="15369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BB05128F-F361-4123-A4B4-608B691BA6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Types of Nephrons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28B6F8AD-BEB2-4EDC-B0C8-B80B6F7F55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15.11b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16388" name="Text Box 4">
            <a:extLst>
              <a:ext uri="{FF2B5EF4-FFF2-40B4-BE49-F238E27FC236}">
                <a16:creationId xmlns:a16="http://schemas.microsoft.com/office/drawing/2014/main" id="{B5F19BF6-7C5F-4229-9154-24491372A8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16389" name="Rectangle 5">
            <a:extLst>
              <a:ext uri="{FF2B5EF4-FFF2-40B4-BE49-F238E27FC236}">
                <a16:creationId xmlns:a16="http://schemas.microsoft.com/office/drawing/2014/main" id="{634E29D0-D5FD-4FA4-8057-8C80F602D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16390" name="Line 6">
            <a:extLst>
              <a:ext uri="{FF2B5EF4-FFF2-40B4-BE49-F238E27FC236}">
                <a16:creationId xmlns:a16="http://schemas.microsoft.com/office/drawing/2014/main" id="{38C609A8-5974-45CF-80AE-83C6FE1A1B56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16391" name="Text Box 7">
            <a:extLst>
              <a:ext uri="{FF2B5EF4-FFF2-40B4-BE49-F238E27FC236}">
                <a16:creationId xmlns:a16="http://schemas.microsoft.com/office/drawing/2014/main" id="{73923C18-DBF6-4554-B49D-B71C5AF1BD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295400"/>
            <a:ext cx="8245475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Juxtamedullary nephrons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Found at the boundary of the cortex and medulla</a:t>
            </a:r>
          </a:p>
        </p:txBody>
      </p:sp>
      <p:pic>
        <p:nvPicPr>
          <p:cNvPr id="16392" name="Picture 8">
            <a:extLst>
              <a:ext uri="{FF2B5EF4-FFF2-40B4-BE49-F238E27FC236}">
                <a16:creationId xmlns:a16="http://schemas.microsoft.com/office/drawing/2014/main" id="{25DFA763-BE45-45CE-8582-BAD220BD2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89"/>
          <a:stretch>
            <a:fillRect/>
          </a:stretch>
        </p:blipFill>
        <p:spPr bwMode="auto">
          <a:xfrm>
            <a:off x="1250950" y="3206750"/>
            <a:ext cx="6642100" cy="327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93" name="Text Box 9">
            <a:extLst>
              <a:ext uri="{FF2B5EF4-FFF2-40B4-BE49-F238E27FC236}">
                <a16:creationId xmlns:a16="http://schemas.microsoft.com/office/drawing/2014/main" id="{DE37C658-9F2C-4F77-8AAD-6328656856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3700" y="6202363"/>
            <a:ext cx="12573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15.3a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1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A4D216C0-5284-4EB1-83F8-EDF0C89F8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Peritubular Capillaries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EC223C39-9297-436E-8A07-4B7B3626F9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15.12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17412" name="Text Box 4">
            <a:extLst>
              <a:ext uri="{FF2B5EF4-FFF2-40B4-BE49-F238E27FC236}">
                <a16:creationId xmlns:a16="http://schemas.microsoft.com/office/drawing/2014/main" id="{73706170-18E1-45E7-A980-437505DCAF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17413" name="Rectangle 5">
            <a:extLst>
              <a:ext uri="{FF2B5EF4-FFF2-40B4-BE49-F238E27FC236}">
                <a16:creationId xmlns:a16="http://schemas.microsoft.com/office/drawing/2014/main" id="{9E938415-C172-4F81-B360-4BCADCD912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17414" name="Line 6">
            <a:extLst>
              <a:ext uri="{FF2B5EF4-FFF2-40B4-BE49-F238E27FC236}">
                <a16:creationId xmlns:a16="http://schemas.microsoft.com/office/drawing/2014/main" id="{444D0CE2-847E-448C-86F3-D57307E8E2AD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17415" name="Text Box 7">
            <a:extLst>
              <a:ext uri="{FF2B5EF4-FFF2-40B4-BE49-F238E27FC236}">
                <a16:creationId xmlns:a16="http://schemas.microsoft.com/office/drawing/2014/main" id="{7B5ED5CF-2472-4995-B48B-5CBE83D7E6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657350"/>
            <a:ext cx="8245475" cy="464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Arise from efferent arteriole of the glomerulus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Normal, low pressure capillaries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Attached to a venule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Cling close to the renal tubule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Reabsorb (reclaim) some substances from collecting tubes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build="p" autoUpdateAnimBg="0" advAuto="0"/>
      <p:bldP spid="17415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505F592E-FB0C-4C1A-A3D8-6765731B04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Urine Formation Processes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89605152-B5BA-4CAD-A02E-9CFF7774F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 dirty="0">
                <a:solidFill>
                  <a:srgbClr val="000099"/>
                </a:solidFill>
                <a:latin typeface="Verdana" panose="020B0604030504040204" pitchFamily="34" charset="0"/>
              </a:rPr>
              <a:t>Slide 15.13</a:t>
            </a:r>
            <a:endParaRPr lang="en-US" altLang="en-US" sz="4400" b="1" dirty="0">
              <a:solidFill>
                <a:schemeClr val="tx2"/>
              </a:solidFill>
            </a:endParaRPr>
          </a:p>
        </p:txBody>
      </p:sp>
      <p:sp>
        <p:nvSpPr>
          <p:cNvPr id="18436" name="Text Box 4">
            <a:extLst>
              <a:ext uri="{FF2B5EF4-FFF2-40B4-BE49-F238E27FC236}">
                <a16:creationId xmlns:a16="http://schemas.microsoft.com/office/drawing/2014/main" id="{C94FA670-A227-4264-9AB7-8D2031B0A7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18437" name="Rectangle 5">
            <a:extLst>
              <a:ext uri="{FF2B5EF4-FFF2-40B4-BE49-F238E27FC236}">
                <a16:creationId xmlns:a16="http://schemas.microsoft.com/office/drawing/2014/main" id="{8158014F-50C3-4926-B88D-C08392B0A4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18438" name="Line 6">
            <a:extLst>
              <a:ext uri="{FF2B5EF4-FFF2-40B4-BE49-F238E27FC236}">
                <a16:creationId xmlns:a16="http://schemas.microsoft.com/office/drawing/2014/main" id="{C3CAD9B1-C3D8-4ECB-9132-1E4CBEA03AD0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18439" name="Text Box 7">
            <a:extLst>
              <a:ext uri="{FF2B5EF4-FFF2-40B4-BE49-F238E27FC236}">
                <a16:creationId xmlns:a16="http://schemas.microsoft.com/office/drawing/2014/main" id="{BEDA6EEA-1D8B-4EEE-BE07-A72157A235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543175"/>
            <a:ext cx="3505200" cy="2263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Filtration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Reabsorption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Secretion</a:t>
            </a:r>
          </a:p>
        </p:txBody>
      </p:sp>
      <p:pic>
        <p:nvPicPr>
          <p:cNvPr id="18440" name="Picture 8">
            <a:extLst>
              <a:ext uri="{FF2B5EF4-FFF2-40B4-BE49-F238E27FC236}">
                <a16:creationId xmlns:a16="http://schemas.microsoft.com/office/drawing/2014/main" id="{CCBEA2F3-7816-4DA9-AD74-D64D9B290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000" b="4286"/>
          <a:stretch>
            <a:fillRect/>
          </a:stretch>
        </p:blipFill>
        <p:spPr bwMode="auto">
          <a:xfrm>
            <a:off x="4267200" y="1219200"/>
            <a:ext cx="477520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441" name="Text Box 9">
            <a:extLst>
              <a:ext uri="{FF2B5EF4-FFF2-40B4-BE49-F238E27FC236}">
                <a16:creationId xmlns:a16="http://schemas.microsoft.com/office/drawing/2014/main" id="{7E00DD82-F761-4D96-9D3D-514719C4BE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6049963"/>
            <a:ext cx="12573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4" grpId="0" build="p" autoUpdateAnimBg="0" advAuto="0"/>
      <p:bldP spid="18439" grpId="0" autoUpdateAnimBg="0"/>
      <p:bldP spid="18441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C23F39F9-8190-498D-B395-B8B8F23398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Filtration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7DCAF913-B409-4530-A7F4-EEDDC119E1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15.14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0D5B444E-48E8-4180-873D-82B62FBB1B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19461" name="Rectangle 5">
            <a:extLst>
              <a:ext uri="{FF2B5EF4-FFF2-40B4-BE49-F238E27FC236}">
                <a16:creationId xmlns:a16="http://schemas.microsoft.com/office/drawing/2014/main" id="{17BC49F2-7889-434B-9826-7BA5E47833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19462" name="Line 6">
            <a:extLst>
              <a:ext uri="{FF2B5EF4-FFF2-40B4-BE49-F238E27FC236}">
                <a16:creationId xmlns:a16="http://schemas.microsoft.com/office/drawing/2014/main" id="{166606B2-6AEC-4F89-8E7C-4C3D1197F765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19463" name="Text Box 7">
            <a:extLst>
              <a:ext uri="{FF2B5EF4-FFF2-40B4-BE49-F238E27FC236}">
                <a16:creationId xmlns:a16="http://schemas.microsoft.com/office/drawing/2014/main" id="{C721DD5D-D3C1-4303-A095-DE4B1C0FEF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839913"/>
            <a:ext cx="8245475" cy="4173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 dirty="0">
                <a:highlight>
                  <a:srgbClr val="FFFF00"/>
                </a:highlight>
                <a:latin typeface="Arial" panose="020B0604020202020204" pitchFamily="34" charset="0"/>
              </a:rPr>
              <a:t>Nonselective passive process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 dirty="0">
                <a:highlight>
                  <a:srgbClr val="FFFF00"/>
                </a:highlight>
                <a:latin typeface="Arial" panose="020B0604020202020204" pitchFamily="34" charset="0"/>
              </a:rPr>
              <a:t>Water and solutes smaller than proteins are forced through capillary walls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 dirty="0">
                <a:highlight>
                  <a:srgbClr val="FFFF00"/>
                </a:highlight>
                <a:latin typeface="Arial" panose="020B0604020202020204" pitchFamily="34" charset="0"/>
              </a:rPr>
              <a:t>Blood cells cannot pass out to the capillaries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 dirty="0">
                <a:highlight>
                  <a:srgbClr val="FFFF00"/>
                </a:highlight>
                <a:latin typeface="Arial" panose="020B0604020202020204" pitchFamily="34" charset="0"/>
              </a:rPr>
              <a:t>Filtrate is collected in the glomerular capsule and leaves via the PCT</a:t>
            </a:r>
            <a:endParaRPr lang="en-US" altLang="en-US" sz="3000" dirty="0"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9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8" grpId="0" build="p" autoUpdateAnimBg="0" advAuto="0"/>
      <p:bldP spid="19463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>
            <a:extLst>
              <a:ext uri="{FF2B5EF4-FFF2-40B4-BE49-F238E27FC236}">
                <a16:creationId xmlns:a16="http://schemas.microsoft.com/office/drawing/2014/main" id="{CB53EBB7-59A3-44F6-BA43-8E313DD5AE6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762000"/>
            <a:ext cx="4876800" cy="4791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409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54949D76-10A1-4982-ACD5-95E2286BC9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Functions of the Urinary System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4CF47498-EC75-43EA-987B-445DB998AB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15.1a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3076" name="Text Box 4">
            <a:extLst>
              <a:ext uri="{FF2B5EF4-FFF2-40B4-BE49-F238E27FC236}">
                <a16:creationId xmlns:a16="http://schemas.microsoft.com/office/drawing/2014/main" id="{1274D641-FDC3-4283-8E3C-393E7ED51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21D69875-D3BB-4083-B7BB-EB3D079A4C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3078" name="Line 6">
            <a:extLst>
              <a:ext uri="{FF2B5EF4-FFF2-40B4-BE49-F238E27FC236}">
                <a16:creationId xmlns:a16="http://schemas.microsoft.com/office/drawing/2014/main" id="{92F6D80F-100C-484C-912D-F42067343C9F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3079" name="Text Box 7">
            <a:extLst>
              <a:ext uri="{FF2B5EF4-FFF2-40B4-BE49-F238E27FC236}">
                <a16:creationId xmlns:a16="http://schemas.microsoft.com/office/drawing/2014/main" id="{45FFF190-1EAF-4A8D-A56F-90D10DF1FA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438400"/>
            <a:ext cx="8245475" cy="254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Elimination of waste products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Nitrogenous wastes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Toxins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Drugs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4" grpId="0" build="p" autoUpdateAnimBg="0" advAuto="0"/>
      <p:bldP spid="3079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63BE3067-1231-446C-A5F2-5A530EBA07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Reabsorption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39A3217E-2BCF-4979-A64E-D2741315E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15.15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20484" name="Text Box 4">
            <a:extLst>
              <a:ext uri="{FF2B5EF4-FFF2-40B4-BE49-F238E27FC236}">
                <a16:creationId xmlns:a16="http://schemas.microsoft.com/office/drawing/2014/main" id="{93BC0BA3-317D-4124-B44B-D8D55B95CE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20485" name="Rectangle 5">
            <a:extLst>
              <a:ext uri="{FF2B5EF4-FFF2-40B4-BE49-F238E27FC236}">
                <a16:creationId xmlns:a16="http://schemas.microsoft.com/office/drawing/2014/main" id="{2CDACF63-CFA3-446B-83EF-281973F6A9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20486" name="Line 6">
            <a:extLst>
              <a:ext uri="{FF2B5EF4-FFF2-40B4-BE49-F238E27FC236}">
                <a16:creationId xmlns:a16="http://schemas.microsoft.com/office/drawing/2014/main" id="{2E4DA951-BF7A-4E3D-A4CF-E95C9D8ECE72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0487" name="Text Box 7">
            <a:extLst>
              <a:ext uri="{FF2B5EF4-FFF2-40B4-BE49-F238E27FC236}">
                <a16:creationId xmlns:a16="http://schemas.microsoft.com/office/drawing/2014/main" id="{49ED3D2E-15AB-41A7-A04D-EA4E4C0BB6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98600"/>
            <a:ext cx="8245475" cy="482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 dirty="0">
                <a:highlight>
                  <a:srgbClr val="FFFF00"/>
                </a:highlight>
                <a:latin typeface="Arial" panose="020B0604020202020204" pitchFamily="34" charset="0"/>
              </a:rPr>
              <a:t>The peritubular capillaries reabsorb several materials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2800" dirty="0">
                <a:highlight>
                  <a:srgbClr val="FFFF00"/>
                </a:highlight>
                <a:latin typeface="Arial" panose="020B0604020202020204" pitchFamily="34" charset="0"/>
              </a:rPr>
              <a:t>Some water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2800" dirty="0">
                <a:highlight>
                  <a:srgbClr val="FFFF00"/>
                </a:highlight>
                <a:latin typeface="Arial" panose="020B0604020202020204" pitchFamily="34" charset="0"/>
              </a:rPr>
              <a:t>Glucose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2800" dirty="0">
                <a:highlight>
                  <a:srgbClr val="FFFF00"/>
                </a:highlight>
                <a:latin typeface="Arial" panose="020B0604020202020204" pitchFamily="34" charset="0"/>
              </a:rPr>
              <a:t>Amino acids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2800" dirty="0">
                <a:highlight>
                  <a:srgbClr val="FFFF00"/>
                </a:highlight>
                <a:latin typeface="Arial" panose="020B0604020202020204" pitchFamily="34" charset="0"/>
              </a:rPr>
              <a:t>Ions</a:t>
            </a:r>
            <a:endParaRPr lang="en-US" altLang="en-US" sz="3000" dirty="0">
              <a:highlight>
                <a:srgbClr val="FFFF00"/>
              </a:highlight>
              <a:latin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 dirty="0">
                <a:highlight>
                  <a:srgbClr val="FFFF00"/>
                </a:highlight>
                <a:latin typeface="Arial" panose="020B0604020202020204" pitchFamily="34" charset="0"/>
              </a:rPr>
              <a:t>Some reabsorption is passive, most is active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 dirty="0">
                <a:highlight>
                  <a:srgbClr val="FFFF00"/>
                </a:highlight>
                <a:latin typeface="Arial" panose="020B0604020202020204" pitchFamily="34" charset="0"/>
              </a:rPr>
              <a:t>Most reabsorption occurs in the proximal convoluted tubule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0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2" grpId="0" build="p" autoUpdateAnimBg="0" advAuto="0"/>
      <p:bldP spid="20487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07F3EC-401F-4990-A7FE-BD55D8747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916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E47CAF44-A4D7-4192-AE2F-C9E9254625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Materials Not Reabsorbed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314A2DD8-1E9E-4B39-8F69-1319D244C7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15.16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21508" name="Text Box 4">
            <a:extLst>
              <a:ext uri="{FF2B5EF4-FFF2-40B4-BE49-F238E27FC236}">
                <a16:creationId xmlns:a16="http://schemas.microsoft.com/office/drawing/2014/main" id="{44E44C3F-AD8D-4833-8383-A610E24844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21509" name="Rectangle 5">
            <a:extLst>
              <a:ext uri="{FF2B5EF4-FFF2-40B4-BE49-F238E27FC236}">
                <a16:creationId xmlns:a16="http://schemas.microsoft.com/office/drawing/2014/main" id="{E76CE23C-CC09-4DA0-9578-F560EEE102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21510" name="Line 6">
            <a:extLst>
              <a:ext uri="{FF2B5EF4-FFF2-40B4-BE49-F238E27FC236}">
                <a16:creationId xmlns:a16="http://schemas.microsoft.com/office/drawing/2014/main" id="{7BC400C5-DF1A-43A3-9E7C-73086E4FF167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1511" name="Text Box 7">
            <a:extLst>
              <a:ext uri="{FF2B5EF4-FFF2-40B4-BE49-F238E27FC236}">
                <a16:creationId xmlns:a16="http://schemas.microsoft.com/office/drawing/2014/main" id="{64F94EE6-957E-40E2-8CB7-8D5573062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209800"/>
            <a:ext cx="8245475" cy="367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 dirty="0">
                <a:highlight>
                  <a:srgbClr val="FFFF00"/>
                </a:highlight>
                <a:latin typeface="Arial" panose="020B0604020202020204" pitchFamily="34" charset="0"/>
              </a:rPr>
              <a:t>Nitrogenous waste products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 dirty="0">
                <a:highlight>
                  <a:srgbClr val="FFFF00"/>
                </a:highlight>
                <a:latin typeface="Arial" panose="020B0604020202020204" pitchFamily="34" charset="0"/>
              </a:rPr>
              <a:t>Urea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 dirty="0">
                <a:highlight>
                  <a:srgbClr val="FFFF00"/>
                </a:highlight>
                <a:latin typeface="Arial" panose="020B0604020202020204" pitchFamily="34" charset="0"/>
              </a:rPr>
              <a:t>Uric acid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 dirty="0">
                <a:highlight>
                  <a:srgbClr val="FFFF00"/>
                </a:highlight>
                <a:latin typeface="Arial" panose="020B0604020202020204" pitchFamily="34" charset="0"/>
              </a:rPr>
              <a:t>Creatinine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 dirty="0">
                <a:highlight>
                  <a:srgbClr val="FFFF00"/>
                </a:highlight>
                <a:latin typeface="Arial" panose="020B0604020202020204" pitchFamily="34" charset="0"/>
              </a:rPr>
              <a:t>Excess water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 dirty="0">
                <a:highlight>
                  <a:srgbClr val="FFFF00"/>
                </a:highlight>
                <a:latin typeface="Arial" panose="020B0604020202020204" pitchFamily="34" charset="0"/>
              </a:rPr>
              <a:t>What are substances going to make?</a:t>
            </a:r>
            <a:endParaRPr lang="en-US" altLang="en-US" sz="3000" dirty="0"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6" grpId="0" build="p" autoUpdateAnimBg="0" advAuto="0"/>
      <p:bldP spid="21511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78ABA90C-927D-4072-914D-F847A3D5E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Secretion – Reabsorption in Reverse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651FD645-9AC3-4AE9-AC7A-D37C6177BB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15.17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22532" name="Text Box 4">
            <a:extLst>
              <a:ext uri="{FF2B5EF4-FFF2-40B4-BE49-F238E27FC236}">
                <a16:creationId xmlns:a16="http://schemas.microsoft.com/office/drawing/2014/main" id="{5DAB98F3-1F17-4E71-B3E5-3957CB9AC3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22533" name="Rectangle 5">
            <a:extLst>
              <a:ext uri="{FF2B5EF4-FFF2-40B4-BE49-F238E27FC236}">
                <a16:creationId xmlns:a16="http://schemas.microsoft.com/office/drawing/2014/main" id="{A18BA2F9-C39E-4BD3-8112-D900EDAB15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22534" name="Line 6">
            <a:extLst>
              <a:ext uri="{FF2B5EF4-FFF2-40B4-BE49-F238E27FC236}">
                <a16:creationId xmlns:a16="http://schemas.microsoft.com/office/drawing/2014/main" id="{99792EE4-B800-4300-82B0-AB62A45DAEA9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2535" name="Text Box 7">
            <a:extLst>
              <a:ext uri="{FF2B5EF4-FFF2-40B4-BE49-F238E27FC236}">
                <a16:creationId xmlns:a16="http://schemas.microsoft.com/office/drawing/2014/main" id="{7AB5422B-8EA6-41CD-A1CA-C24F5D717A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981200"/>
            <a:ext cx="8245475" cy="40010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 dirty="0">
                <a:highlight>
                  <a:srgbClr val="FFFF00"/>
                </a:highlight>
                <a:latin typeface="Arial" panose="020B0604020202020204" pitchFamily="34" charset="0"/>
              </a:rPr>
              <a:t>Some materials move from the peritubular capillaries into the renal tubules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 dirty="0">
                <a:highlight>
                  <a:srgbClr val="FFFF00"/>
                </a:highlight>
                <a:latin typeface="Arial" panose="020B0604020202020204" pitchFamily="34" charset="0"/>
              </a:rPr>
              <a:t>Hydrogen and potassium ions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 dirty="0">
                <a:highlight>
                  <a:srgbClr val="FFFF00"/>
                </a:highlight>
                <a:latin typeface="Arial" panose="020B0604020202020204" pitchFamily="34" charset="0"/>
              </a:rPr>
              <a:t>Creatinine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 dirty="0">
                <a:highlight>
                  <a:srgbClr val="FFFF00"/>
                </a:highlight>
                <a:latin typeface="Arial" panose="020B0604020202020204" pitchFamily="34" charset="0"/>
              </a:rPr>
              <a:t>Materials left in the renal tubule move toward the ureter </a:t>
            </a:r>
            <a:r>
              <a:rPr lang="en-US" altLang="en-US" sz="3400">
                <a:highlight>
                  <a:srgbClr val="FFFF00"/>
                </a:highlight>
                <a:latin typeface="Arial" panose="020B0604020202020204" pitchFamily="34" charset="0"/>
              </a:rPr>
              <a:t>via collecting duct</a:t>
            </a:r>
            <a:endParaRPr lang="en-US" altLang="en-US" sz="3000" dirty="0"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2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0" grpId="0" build="p" autoUpdateAnimBg="0" advAuto="0"/>
      <p:bldP spid="22535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599" y="643468"/>
            <a:ext cx="8178800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Tubular Secretion on Make a GIF">
            <a:extLst>
              <a:ext uri="{FF2B5EF4-FFF2-40B4-BE49-F238E27FC236}">
                <a16:creationId xmlns:a16="http://schemas.microsoft.com/office/drawing/2014/main" id="{6860BBE3-0300-49DA-92FA-37094BC1371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33051" y="1123527"/>
            <a:ext cx="4677892" cy="46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684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2C7193-06E6-4F89-AA5A-EA8F9A83D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955" y="643466"/>
            <a:ext cx="742808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0246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17831AD-2A46-435D-8A33-B975E7CAE2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Formation of Urine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0AC415C2-61B6-4CA7-98D9-AFD2F77B4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15.18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23556" name="Text Box 4">
            <a:extLst>
              <a:ext uri="{FF2B5EF4-FFF2-40B4-BE49-F238E27FC236}">
                <a16:creationId xmlns:a16="http://schemas.microsoft.com/office/drawing/2014/main" id="{FECDBF34-2431-450F-B99C-C48C0E3BD3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23557" name="Rectangle 5">
            <a:extLst>
              <a:ext uri="{FF2B5EF4-FFF2-40B4-BE49-F238E27FC236}">
                <a16:creationId xmlns:a16="http://schemas.microsoft.com/office/drawing/2014/main" id="{4FD798E6-EAE5-458B-BBEF-D514FE3254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23558" name="Line 6">
            <a:extLst>
              <a:ext uri="{FF2B5EF4-FFF2-40B4-BE49-F238E27FC236}">
                <a16:creationId xmlns:a16="http://schemas.microsoft.com/office/drawing/2014/main" id="{54C7134A-EFEC-48AB-AF1C-ED7C7027D608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3559" name="Text Box 7">
            <a:extLst>
              <a:ext uri="{FF2B5EF4-FFF2-40B4-BE49-F238E27FC236}">
                <a16:creationId xmlns:a16="http://schemas.microsoft.com/office/drawing/2014/main" id="{56FC2738-9783-4B3D-9215-D723805B94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17638"/>
            <a:ext cx="82454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None/>
            </a:pPr>
            <a:endParaRPr lang="en-US" altLang="en-US" sz="3000">
              <a:latin typeface="Arial" panose="020B0604020202020204" pitchFamily="34" charset="0"/>
            </a:endParaRPr>
          </a:p>
        </p:txBody>
      </p:sp>
      <p:pic>
        <p:nvPicPr>
          <p:cNvPr id="23560" name="Picture 8">
            <a:extLst>
              <a:ext uri="{FF2B5EF4-FFF2-40B4-BE49-F238E27FC236}">
                <a16:creationId xmlns:a16="http://schemas.microsoft.com/office/drawing/2014/main" id="{3575F82E-9506-48EA-A439-7DDD2245F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22"/>
          <a:stretch>
            <a:fillRect/>
          </a:stretch>
        </p:blipFill>
        <p:spPr bwMode="auto">
          <a:xfrm>
            <a:off x="1143000" y="1143000"/>
            <a:ext cx="6858000" cy="522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561" name="Text Box 9">
            <a:extLst>
              <a:ext uri="{FF2B5EF4-FFF2-40B4-BE49-F238E27FC236}">
                <a16:creationId xmlns:a16="http://schemas.microsoft.com/office/drawing/2014/main" id="{C15ADE9F-79D0-4A44-A6C3-F24E243E77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6202363"/>
            <a:ext cx="12573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3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3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4" grpId="0" build="p" autoUpdateAnimBg="0" advAuto="0"/>
      <p:bldP spid="23559" grpId="0" autoUpdateAnimBg="0"/>
      <p:bldP spid="23561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8CCDF7-1C31-480E-881F-7338B3479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9" y="643467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Composition of urine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21109A-1EB4-4575-BEDF-0CA9FB615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00" y="2502378"/>
            <a:ext cx="8178799" cy="273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3254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874E49-A129-4CDD-B0D3-0AE2F65D5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9" y="643467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Composition of urine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1E9B95-8648-4184-B007-F15FC821BA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00" y="2359249"/>
            <a:ext cx="8178799" cy="302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7912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5577823D-3ACE-4571-9DC2-C140C2AD70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Ureters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6CC11CDF-521B-4EE0-BA88-2185896DF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15.20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25604" name="Text Box 4">
            <a:extLst>
              <a:ext uri="{FF2B5EF4-FFF2-40B4-BE49-F238E27FC236}">
                <a16:creationId xmlns:a16="http://schemas.microsoft.com/office/drawing/2014/main" id="{293358E9-9E2F-4DCE-A972-535D2B2CC3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25605" name="Rectangle 5">
            <a:extLst>
              <a:ext uri="{FF2B5EF4-FFF2-40B4-BE49-F238E27FC236}">
                <a16:creationId xmlns:a16="http://schemas.microsoft.com/office/drawing/2014/main" id="{ED380AC3-0E12-4BED-A608-0576B5B23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25606" name="Line 6">
            <a:extLst>
              <a:ext uri="{FF2B5EF4-FFF2-40B4-BE49-F238E27FC236}">
                <a16:creationId xmlns:a16="http://schemas.microsoft.com/office/drawing/2014/main" id="{DF1BDE3F-B299-4E03-8872-6032C01AE0D1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5607" name="Text Box 7">
            <a:extLst>
              <a:ext uri="{FF2B5EF4-FFF2-40B4-BE49-F238E27FC236}">
                <a16:creationId xmlns:a16="http://schemas.microsoft.com/office/drawing/2014/main" id="{787B421E-612D-41B4-A3A5-E640390ACA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981200"/>
            <a:ext cx="8245475" cy="4008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Slender tubes attaching the kidney to the bladder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Continuous with the renal pelvis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Enter the posterior aspect of the bladder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Runs behind the peritoneum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Peristalsis aids gravity in urine transport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5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 build="p" autoUpdateAnimBg="0" advAuto="0"/>
      <p:bldP spid="25607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7F55C4ED-8C75-40D5-BAF6-93BDBDCA68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Functions of the Urinary System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FB3A463A-3AA2-4211-91AD-DFCC33850E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15.1b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4100" name="Text Box 4">
            <a:extLst>
              <a:ext uri="{FF2B5EF4-FFF2-40B4-BE49-F238E27FC236}">
                <a16:creationId xmlns:a16="http://schemas.microsoft.com/office/drawing/2014/main" id="{2C4EC84E-2283-4A40-9335-5C29C83B52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9605FF14-A2C7-4B23-A82F-148887F470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4102" name="Line 6">
            <a:extLst>
              <a:ext uri="{FF2B5EF4-FFF2-40B4-BE49-F238E27FC236}">
                <a16:creationId xmlns:a16="http://schemas.microsoft.com/office/drawing/2014/main" id="{DDF04FC1-29BA-420A-8ADA-6FDDB52D7D9B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4103" name="Text Box 7">
            <a:extLst>
              <a:ext uri="{FF2B5EF4-FFF2-40B4-BE49-F238E27FC236}">
                <a16:creationId xmlns:a16="http://schemas.microsoft.com/office/drawing/2014/main" id="{C53D58F3-03B9-4491-B401-6CAC7A26B0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752600"/>
            <a:ext cx="8245475" cy="4327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Regulate aspects of homeostasis</a:t>
            </a:r>
            <a:endParaRPr lang="en-US" altLang="en-US" sz="3000">
              <a:latin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Water balance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Electrolytes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Acid-base balance in the blood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Blood pressure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Red blood cell production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Activation of vitamin 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3" grpId="0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AB859D9C-35AE-4233-B2F2-5345EBAF73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Urinary Bladder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7A063FEB-B70F-4257-92FB-F45991EF3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15.21a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26628" name="Text Box 4">
            <a:extLst>
              <a:ext uri="{FF2B5EF4-FFF2-40B4-BE49-F238E27FC236}">
                <a16:creationId xmlns:a16="http://schemas.microsoft.com/office/drawing/2014/main" id="{D4F887E7-D2F3-401A-A017-59F61982B9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26629" name="Rectangle 5">
            <a:extLst>
              <a:ext uri="{FF2B5EF4-FFF2-40B4-BE49-F238E27FC236}">
                <a16:creationId xmlns:a16="http://schemas.microsoft.com/office/drawing/2014/main" id="{DF4EC018-7C89-417B-9433-0635CAFD6C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26630" name="Line 6">
            <a:extLst>
              <a:ext uri="{FF2B5EF4-FFF2-40B4-BE49-F238E27FC236}">
                <a16:creationId xmlns:a16="http://schemas.microsoft.com/office/drawing/2014/main" id="{27C5529F-8EE3-4529-8CC4-8945AFE5AB21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6631" name="Text Box 7">
            <a:extLst>
              <a:ext uri="{FF2B5EF4-FFF2-40B4-BE49-F238E27FC236}">
                <a16:creationId xmlns:a16="http://schemas.microsoft.com/office/drawing/2014/main" id="{C6B41574-47F2-4FDB-9DDD-352FE55130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71600"/>
            <a:ext cx="8534400" cy="153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Smooth, collapsible, muscular sac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Temporarily stores urine</a:t>
            </a:r>
            <a:endParaRPr lang="en-US" altLang="en-US" sz="3000">
              <a:latin typeface="Arial" panose="020B0604020202020204" pitchFamily="34" charset="0"/>
            </a:endParaRPr>
          </a:p>
        </p:txBody>
      </p:sp>
      <p:pic>
        <p:nvPicPr>
          <p:cNvPr id="26632" name="Picture 8">
            <a:extLst>
              <a:ext uri="{FF2B5EF4-FFF2-40B4-BE49-F238E27FC236}">
                <a16:creationId xmlns:a16="http://schemas.microsoft.com/office/drawing/2014/main" id="{C3917386-4E05-480C-BC92-B6F958E35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06"/>
          <a:stretch>
            <a:fillRect/>
          </a:stretch>
        </p:blipFill>
        <p:spPr bwMode="auto">
          <a:xfrm>
            <a:off x="2133600" y="3201988"/>
            <a:ext cx="5543550" cy="3275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633" name="Text Box 9">
            <a:extLst>
              <a:ext uri="{FF2B5EF4-FFF2-40B4-BE49-F238E27FC236}">
                <a16:creationId xmlns:a16="http://schemas.microsoft.com/office/drawing/2014/main" id="{2A72BBC9-3AA8-458E-A9E9-772C41149F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6248400"/>
            <a:ext cx="12573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6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6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6" grpId="0" build="p" autoUpdateAnimBg="0" advAuto="0"/>
      <p:bldP spid="26631" grpId="0" autoUpdateAnimBg="0"/>
      <p:bldP spid="26633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6C9E4D46-FB96-45CE-8232-E2F734536D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Urinary Bladder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D61E7392-8F4E-405B-92F0-D4A95113EB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15.21b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27652" name="Text Box 4">
            <a:extLst>
              <a:ext uri="{FF2B5EF4-FFF2-40B4-BE49-F238E27FC236}">
                <a16:creationId xmlns:a16="http://schemas.microsoft.com/office/drawing/2014/main" id="{B57ABF74-3596-49D7-8CC2-20DE63D149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27653" name="Rectangle 5">
            <a:extLst>
              <a:ext uri="{FF2B5EF4-FFF2-40B4-BE49-F238E27FC236}">
                <a16:creationId xmlns:a16="http://schemas.microsoft.com/office/drawing/2014/main" id="{60757EDA-F767-4729-895C-17979342AE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27654" name="Line 6">
            <a:extLst>
              <a:ext uri="{FF2B5EF4-FFF2-40B4-BE49-F238E27FC236}">
                <a16:creationId xmlns:a16="http://schemas.microsoft.com/office/drawing/2014/main" id="{39B47560-3564-4084-B864-5F3A1DAFEA4A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7655" name="Text Box 7">
            <a:extLst>
              <a:ext uri="{FF2B5EF4-FFF2-40B4-BE49-F238E27FC236}">
                <a16:creationId xmlns:a16="http://schemas.microsoft.com/office/drawing/2014/main" id="{75D52F3F-30EA-424A-8E9B-D3512A4309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295400"/>
            <a:ext cx="8534400" cy="1866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Trigone – three openings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Two from the ureters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One to the urethrea</a:t>
            </a:r>
          </a:p>
        </p:txBody>
      </p:sp>
      <p:pic>
        <p:nvPicPr>
          <p:cNvPr id="27656" name="Picture 8">
            <a:extLst>
              <a:ext uri="{FF2B5EF4-FFF2-40B4-BE49-F238E27FC236}">
                <a16:creationId xmlns:a16="http://schemas.microsoft.com/office/drawing/2014/main" id="{A23EA17F-BD02-4D84-B892-0479B69CF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06"/>
          <a:stretch>
            <a:fillRect/>
          </a:stretch>
        </p:blipFill>
        <p:spPr bwMode="auto">
          <a:xfrm>
            <a:off x="2133600" y="3201988"/>
            <a:ext cx="5543550" cy="3275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657" name="Text Box 9">
            <a:extLst>
              <a:ext uri="{FF2B5EF4-FFF2-40B4-BE49-F238E27FC236}">
                <a16:creationId xmlns:a16="http://schemas.microsoft.com/office/drawing/2014/main" id="{5552D678-A64E-4A70-9318-18998F9844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6248400"/>
            <a:ext cx="12573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5" grpId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51AFA4CE-359C-4EA4-920D-6711A9ACD8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Urinary Bladder Wall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A0099B9E-4FC6-4DEB-80F3-0C81CCC65E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15.22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28676" name="Text Box 4">
            <a:extLst>
              <a:ext uri="{FF2B5EF4-FFF2-40B4-BE49-F238E27FC236}">
                <a16:creationId xmlns:a16="http://schemas.microsoft.com/office/drawing/2014/main" id="{656C3D7F-72D1-40B2-9BB9-BA87ED4B5C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28677" name="Rectangle 5">
            <a:extLst>
              <a:ext uri="{FF2B5EF4-FFF2-40B4-BE49-F238E27FC236}">
                <a16:creationId xmlns:a16="http://schemas.microsoft.com/office/drawing/2014/main" id="{0622B2D1-6C70-4A77-91A2-0F26FFEC4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28678" name="Line 6">
            <a:extLst>
              <a:ext uri="{FF2B5EF4-FFF2-40B4-BE49-F238E27FC236}">
                <a16:creationId xmlns:a16="http://schemas.microsoft.com/office/drawing/2014/main" id="{3D782B8A-8694-4CD9-8903-558B255DECC3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8679" name="Text Box 7">
            <a:extLst>
              <a:ext uri="{FF2B5EF4-FFF2-40B4-BE49-F238E27FC236}">
                <a16:creationId xmlns:a16="http://schemas.microsoft.com/office/drawing/2014/main" id="{1665E8E0-D34C-4619-B436-92F85D4F5F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839913"/>
            <a:ext cx="8245475" cy="4383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Three layers of smooth muscle (detrusor muscle)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Mucosa made of transitional epithelium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Walls are thick and folded in an empty bladder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Bladder can expand significantly without increasing internal pressure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4" grpId="0" build="p" autoUpdateAnimBg="0" advAuto="0"/>
      <p:bldP spid="28679" grpId="0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F8FDBFAE-5C7F-4E74-8E9F-EF43E7DEF3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Urethra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75DDBD87-2848-4627-A98D-0314A57D5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15.23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29700" name="Text Box 4">
            <a:extLst>
              <a:ext uri="{FF2B5EF4-FFF2-40B4-BE49-F238E27FC236}">
                <a16:creationId xmlns:a16="http://schemas.microsoft.com/office/drawing/2014/main" id="{BE1335ED-AB7F-459A-9842-04EAD4E038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29701" name="Rectangle 5">
            <a:extLst>
              <a:ext uri="{FF2B5EF4-FFF2-40B4-BE49-F238E27FC236}">
                <a16:creationId xmlns:a16="http://schemas.microsoft.com/office/drawing/2014/main" id="{30B784E4-C35E-40D5-BD47-A8873C2A4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29702" name="Line 6">
            <a:extLst>
              <a:ext uri="{FF2B5EF4-FFF2-40B4-BE49-F238E27FC236}">
                <a16:creationId xmlns:a16="http://schemas.microsoft.com/office/drawing/2014/main" id="{2EEC69F2-7F20-4914-B7D9-9AF59F0D5F42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29703" name="Text Box 7">
            <a:extLst>
              <a:ext uri="{FF2B5EF4-FFF2-40B4-BE49-F238E27FC236}">
                <a16:creationId xmlns:a16="http://schemas.microsoft.com/office/drawing/2014/main" id="{A98FB8B0-76B5-4392-ABF4-188ED70698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846263"/>
            <a:ext cx="8245475" cy="4214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Thin-walled tube that carries urine from the bladder to the outside of the body by peristalsis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Release of urine is controlled by two sphincters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Internal urethral sphincter (involuntary)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External urethral sphincter (voluntary)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9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8" grpId="0" build="p" autoUpdateAnimBg="0" advAuto="0"/>
      <p:bldP spid="29703" grpId="0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856311DE-63B7-4172-A2AC-735FDFA1AA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Urethra Gender Differences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1B7E05E8-64D2-4A58-B23D-4BB9FBD95C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15.24a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30724" name="Text Box 4">
            <a:extLst>
              <a:ext uri="{FF2B5EF4-FFF2-40B4-BE49-F238E27FC236}">
                <a16:creationId xmlns:a16="http://schemas.microsoft.com/office/drawing/2014/main" id="{04C3FAC1-821F-401A-877B-10CF425633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30725" name="Rectangle 5">
            <a:extLst>
              <a:ext uri="{FF2B5EF4-FFF2-40B4-BE49-F238E27FC236}">
                <a16:creationId xmlns:a16="http://schemas.microsoft.com/office/drawing/2014/main" id="{5CF0E0D0-C252-49ED-B78E-F48562AD80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30726" name="Line 6">
            <a:extLst>
              <a:ext uri="{FF2B5EF4-FFF2-40B4-BE49-F238E27FC236}">
                <a16:creationId xmlns:a16="http://schemas.microsoft.com/office/drawing/2014/main" id="{87974B8C-D89A-4A5C-B4D8-6BEA976644B1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30727" name="Text Box 7">
            <a:extLst>
              <a:ext uri="{FF2B5EF4-FFF2-40B4-BE49-F238E27FC236}">
                <a16:creationId xmlns:a16="http://schemas.microsoft.com/office/drawing/2014/main" id="{518570D6-7902-43CB-9DA2-697586FB43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828800"/>
            <a:ext cx="8245475" cy="409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Length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Females – 3–4 cm (1 inch)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Males – 20 cm (8 inches)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Location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Females – along wall of the vagina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Males – through the prostate and penis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0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2" grpId="0" build="p" autoUpdateAnimBg="0" advAuto="0"/>
      <p:bldP spid="30727" grpId="0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C66272CF-FA33-486A-98B5-940400B264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Urethra Gender Differences</a:t>
            </a:r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4AE3088C-E770-4E5F-81AD-A8BB775F3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15.24b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31748" name="Text Box 4">
            <a:extLst>
              <a:ext uri="{FF2B5EF4-FFF2-40B4-BE49-F238E27FC236}">
                <a16:creationId xmlns:a16="http://schemas.microsoft.com/office/drawing/2014/main" id="{69B11538-A0CC-4D20-B7E6-6DE18AA7DE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1719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31749" name="Rectangle 5">
            <a:extLst>
              <a:ext uri="{FF2B5EF4-FFF2-40B4-BE49-F238E27FC236}">
                <a16:creationId xmlns:a16="http://schemas.microsoft.com/office/drawing/2014/main" id="{6C535310-61A4-452C-844E-9663556123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31750" name="Line 6">
            <a:extLst>
              <a:ext uri="{FF2B5EF4-FFF2-40B4-BE49-F238E27FC236}">
                <a16:creationId xmlns:a16="http://schemas.microsoft.com/office/drawing/2014/main" id="{3DB7BC0B-67E5-4732-9205-C2A82794AD8D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31751" name="Text Box 7">
            <a:extLst>
              <a:ext uri="{FF2B5EF4-FFF2-40B4-BE49-F238E27FC236}">
                <a16:creationId xmlns:a16="http://schemas.microsoft.com/office/drawing/2014/main" id="{2B0C627F-9290-4B12-8DB4-B085419E3B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438400"/>
            <a:ext cx="8245475" cy="2278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Function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Females – only carries urine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Males – carries urine and is a passageway for sperm cells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51" grpId="0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4478DE70-DBED-44FD-A34D-4F23460663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Micturition (Voiding)</a:t>
            </a:r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1B3E5319-655E-417C-8610-86EEAF9DB1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15.25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32772" name="Text Box 4">
            <a:extLst>
              <a:ext uri="{FF2B5EF4-FFF2-40B4-BE49-F238E27FC236}">
                <a16:creationId xmlns:a16="http://schemas.microsoft.com/office/drawing/2014/main" id="{2E374F08-C1E1-4688-94A5-8D4FC68474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32773" name="Rectangle 5">
            <a:extLst>
              <a:ext uri="{FF2B5EF4-FFF2-40B4-BE49-F238E27FC236}">
                <a16:creationId xmlns:a16="http://schemas.microsoft.com/office/drawing/2014/main" id="{74154F5E-2D46-45C2-A81C-22725F803B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32774" name="Line 6">
            <a:extLst>
              <a:ext uri="{FF2B5EF4-FFF2-40B4-BE49-F238E27FC236}">
                <a16:creationId xmlns:a16="http://schemas.microsoft.com/office/drawing/2014/main" id="{78D0FD81-A122-4CDB-BD2C-72D05C0F349D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32775" name="Text Box 7">
            <a:extLst>
              <a:ext uri="{FF2B5EF4-FFF2-40B4-BE49-F238E27FC236}">
                <a16:creationId xmlns:a16="http://schemas.microsoft.com/office/drawing/2014/main" id="{FA0DA0CA-9A98-487C-86FA-238084260B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674813"/>
            <a:ext cx="8245475" cy="4845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Both sphincter muscles must open to allow voiding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The internal urethral sphincter is relaxed after stretching of the bladder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Activation is from an impulse sent to the spinal cord and then back via the pelvic splanchnic nerves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The external urethral sphincter must be voluntarily relaxed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0" grpId="0" build="p" autoUpdateAnimBg="0" advAuto="0"/>
      <p:bldP spid="32775" grpId="0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D772BAB2-A1A5-4996-8032-67C1BDC73B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Maintaining Water Balance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74D01B58-20DC-417C-AF02-FA680E1D85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15.26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33796" name="Text Box 4">
            <a:extLst>
              <a:ext uri="{FF2B5EF4-FFF2-40B4-BE49-F238E27FC236}">
                <a16:creationId xmlns:a16="http://schemas.microsoft.com/office/drawing/2014/main" id="{B45EB03D-3F3A-43FF-8076-6DD40506E0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33797" name="Rectangle 5">
            <a:extLst>
              <a:ext uri="{FF2B5EF4-FFF2-40B4-BE49-F238E27FC236}">
                <a16:creationId xmlns:a16="http://schemas.microsoft.com/office/drawing/2014/main" id="{8491AC23-ED86-49F3-B799-4FC738FA4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33798" name="Line 6">
            <a:extLst>
              <a:ext uri="{FF2B5EF4-FFF2-40B4-BE49-F238E27FC236}">
                <a16:creationId xmlns:a16="http://schemas.microsoft.com/office/drawing/2014/main" id="{60C58D89-D977-4E01-BD29-64A18F8E5A84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33799" name="Text Box 7">
            <a:extLst>
              <a:ext uri="{FF2B5EF4-FFF2-40B4-BE49-F238E27FC236}">
                <a16:creationId xmlns:a16="http://schemas.microsoft.com/office/drawing/2014/main" id="{CFB1FABB-6461-49BD-AF35-F3DFD97AB4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47800"/>
            <a:ext cx="8245475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Normal amount of water in the human body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Young adult females – 50%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Young adult males – 60%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Babies – 75%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Old age – 45%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Water is necessary for many body functions and levels must be maintained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3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4" grpId="0" build="p" autoUpdateAnimBg="0" advAuto="0"/>
      <p:bldP spid="33799" grpId="0" autoUpdateAnimBg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EF0DFA4E-99B5-4652-9035-A5B35AE141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Distribution of Body Fluid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D859CC80-393B-412E-9D7B-717F222EFD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15.27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34820" name="Text Box 4">
            <a:extLst>
              <a:ext uri="{FF2B5EF4-FFF2-40B4-BE49-F238E27FC236}">
                <a16:creationId xmlns:a16="http://schemas.microsoft.com/office/drawing/2014/main" id="{967D7C48-8332-479A-AEE2-3C0A7BE483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34821" name="Rectangle 5">
            <a:extLst>
              <a:ext uri="{FF2B5EF4-FFF2-40B4-BE49-F238E27FC236}">
                <a16:creationId xmlns:a16="http://schemas.microsoft.com/office/drawing/2014/main" id="{32A29A7B-4FDC-480D-B04E-18AD114410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34822" name="Line 6">
            <a:extLst>
              <a:ext uri="{FF2B5EF4-FFF2-40B4-BE49-F238E27FC236}">
                <a16:creationId xmlns:a16="http://schemas.microsoft.com/office/drawing/2014/main" id="{870D2D7D-29CE-4F7C-A8A6-0EA1B13E3FA4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34823" name="Text Box 7">
            <a:extLst>
              <a:ext uri="{FF2B5EF4-FFF2-40B4-BE49-F238E27FC236}">
                <a16:creationId xmlns:a16="http://schemas.microsoft.com/office/drawing/2014/main" id="{AAB85D74-B584-46D5-A24B-422503E0EC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828800"/>
            <a:ext cx="3810000" cy="4214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Intracellular fluid (inside cells)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Extracellular fluid (outside cells)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Interstitial fluid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Blood plasma</a:t>
            </a:r>
          </a:p>
        </p:txBody>
      </p:sp>
      <p:pic>
        <p:nvPicPr>
          <p:cNvPr id="34824" name="Picture 8">
            <a:extLst>
              <a:ext uri="{FF2B5EF4-FFF2-40B4-BE49-F238E27FC236}">
                <a16:creationId xmlns:a16="http://schemas.microsoft.com/office/drawing/2014/main" id="{EA7B4507-5FFB-4BA0-8D8A-3FE6E506B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00"/>
          <a:stretch>
            <a:fillRect/>
          </a:stretch>
        </p:blipFill>
        <p:spPr bwMode="auto">
          <a:xfrm>
            <a:off x="4521200" y="1905000"/>
            <a:ext cx="4470400" cy="3967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825" name="Text Box 9">
            <a:extLst>
              <a:ext uri="{FF2B5EF4-FFF2-40B4-BE49-F238E27FC236}">
                <a16:creationId xmlns:a16="http://schemas.microsoft.com/office/drawing/2014/main" id="{CC26D60A-C25C-4B7B-B9DF-CEDC523F42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6019800"/>
            <a:ext cx="12573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8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4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4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 build="p" autoUpdateAnimBg="0" advAuto="0"/>
      <p:bldP spid="34823" grpId="0" autoUpdateAnimBg="0"/>
      <p:bldP spid="34825" grpId="0" autoUpdateAnimBg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B905BAFD-4BF6-4C76-BE2A-BB4307A52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The Link Between Water and Salt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0CCE2E52-FCDF-408E-854F-18E25C495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15.28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35844" name="Text Box 4">
            <a:extLst>
              <a:ext uri="{FF2B5EF4-FFF2-40B4-BE49-F238E27FC236}">
                <a16:creationId xmlns:a16="http://schemas.microsoft.com/office/drawing/2014/main" id="{190A4C23-3605-4291-AF35-2F8D2A1812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35845" name="Rectangle 5">
            <a:extLst>
              <a:ext uri="{FF2B5EF4-FFF2-40B4-BE49-F238E27FC236}">
                <a16:creationId xmlns:a16="http://schemas.microsoft.com/office/drawing/2014/main" id="{1661375A-0BFD-45B6-9487-818C87D908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35846" name="Line 6">
            <a:extLst>
              <a:ext uri="{FF2B5EF4-FFF2-40B4-BE49-F238E27FC236}">
                <a16:creationId xmlns:a16="http://schemas.microsoft.com/office/drawing/2014/main" id="{F1B8BA53-EF4C-4DB8-807B-022F5C4F1C35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35847" name="Text Box 7">
            <a:extLst>
              <a:ext uri="{FF2B5EF4-FFF2-40B4-BE49-F238E27FC236}">
                <a16:creationId xmlns:a16="http://schemas.microsoft.com/office/drawing/2014/main" id="{9A9DB7F7-21E9-4FFF-B81B-E325A7AEA2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247900"/>
            <a:ext cx="8245475" cy="302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Changes in electrolyte balance causes water to move from one compartment to another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Alters blood volume and blood pressure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Can impair the activity of cells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5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5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2" grpId="0" build="p" autoUpdateAnimBg="0" advAuto="0"/>
      <p:bldP spid="35847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ED34ADB2-9742-49B6-952E-17F8891C6A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Organs of the Urinary system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52E09397-673E-4923-B3BF-2013D41B51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5124" name="Text Box 4">
            <a:extLst>
              <a:ext uri="{FF2B5EF4-FFF2-40B4-BE49-F238E27FC236}">
                <a16:creationId xmlns:a16="http://schemas.microsoft.com/office/drawing/2014/main" id="{D9E4603D-69B4-447D-83C7-6BDF8EB13B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A0BDF32D-1DAD-45D3-A5AF-D597001400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5126" name="Line 6">
            <a:extLst>
              <a:ext uri="{FF2B5EF4-FFF2-40B4-BE49-F238E27FC236}">
                <a16:creationId xmlns:a16="http://schemas.microsoft.com/office/drawing/2014/main" id="{97D32D6E-DFAF-4462-86D7-5C5D4C984A26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5127" name="Text Box 7">
            <a:extLst>
              <a:ext uri="{FF2B5EF4-FFF2-40B4-BE49-F238E27FC236}">
                <a16:creationId xmlns:a16="http://schemas.microsoft.com/office/drawing/2014/main" id="{F028C3E1-D63A-4910-8EEA-A082EA4DB8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438400"/>
            <a:ext cx="8245475" cy="2525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Kidneys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Ureters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Urinary bladder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Urethra</a:t>
            </a:r>
          </a:p>
        </p:txBody>
      </p:sp>
      <p:pic>
        <p:nvPicPr>
          <p:cNvPr id="5128" name="Picture 8">
            <a:extLst>
              <a:ext uri="{FF2B5EF4-FFF2-40B4-BE49-F238E27FC236}">
                <a16:creationId xmlns:a16="http://schemas.microsoft.com/office/drawing/2014/main" id="{38874CD9-B1B3-4734-A329-84D571F9A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22"/>
          <a:stretch>
            <a:fillRect/>
          </a:stretch>
        </p:blipFill>
        <p:spPr bwMode="auto">
          <a:xfrm>
            <a:off x="3917950" y="1143000"/>
            <a:ext cx="5149850" cy="503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9" name="Text Box 9">
            <a:extLst>
              <a:ext uri="{FF2B5EF4-FFF2-40B4-BE49-F238E27FC236}">
                <a16:creationId xmlns:a16="http://schemas.microsoft.com/office/drawing/2014/main" id="{1A2B9A05-3263-4232-8B14-CB9A93D229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6202363"/>
            <a:ext cx="12573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15.1a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2" grpId="0" build="p" autoUpdateAnimBg="0" advAuto="0"/>
      <p:bldP spid="5127" grpId="0" autoUpdateAnimBg="0"/>
      <p:bldP spid="5129" grpId="0" autoUpdateAnimBg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06374E6C-F167-4BBF-9930-3871C4238B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Maintaining Water Balance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A04BF673-797E-4AA9-A0D9-EA64579CC4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15.29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36868" name="Text Box 4">
            <a:extLst>
              <a:ext uri="{FF2B5EF4-FFF2-40B4-BE49-F238E27FC236}">
                <a16:creationId xmlns:a16="http://schemas.microsoft.com/office/drawing/2014/main" id="{D28617C7-057D-45B6-8A07-9DBDE0A354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36869" name="Rectangle 5">
            <a:extLst>
              <a:ext uri="{FF2B5EF4-FFF2-40B4-BE49-F238E27FC236}">
                <a16:creationId xmlns:a16="http://schemas.microsoft.com/office/drawing/2014/main" id="{B481A514-4DAA-4967-B676-EE87A23E39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36870" name="Line 6">
            <a:extLst>
              <a:ext uri="{FF2B5EF4-FFF2-40B4-BE49-F238E27FC236}">
                <a16:creationId xmlns:a16="http://schemas.microsoft.com/office/drawing/2014/main" id="{ABD0C5FE-D63D-43F8-952B-4B1812840DE2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36871" name="Text Box 7">
            <a:extLst>
              <a:ext uri="{FF2B5EF4-FFF2-40B4-BE49-F238E27FC236}">
                <a16:creationId xmlns:a16="http://schemas.microsoft.com/office/drawing/2014/main" id="{7622D2E6-ECBC-4430-AD9C-F34F94FFD6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270000"/>
            <a:ext cx="8245475" cy="5221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Water intake must equal water output</a:t>
            </a:r>
          </a:p>
          <a:p>
            <a:pPr>
              <a:lnSpc>
                <a:spcPct val="7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Sources for water intake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2800">
                <a:latin typeface="Arial" panose="020B0604020202020204" pitchFamily="34" charset="0"/>
              </a:rPr>
              <a:t>Ingested foods and fluids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2800">
                <a:latin typeface="Arial" panose="020B0604020202020204" pitchFamily="34" charset="0"/>
              </a:rPr>
              <a:t>Water produced from metabolic processes</a:t>
            </a:r>
            <a:endParaRPr lang="en-US" altLang="en-US" sz="3000">
              <a:latin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Sources for water output</a:t>
            </a:r>
          </a:p>
          <a:p>
            <a:pPr lvl="1">
              <a:lnSpc>
                <a:spcPct val="7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2800">
                <a:latin typeface="Arial" panose="020B0604020202020204" pitchFamily="34" charset="0"/>
              </a:rPr>
              <a:t>Vaporization out of the lungs</a:t>
            </a:r>
          </a:p>
          <a:p>
            <a:pPr lvl="1">
              <a:lnSpc>
                <a:spcPct val="7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2800">
                <a:latin typeface="Arial" panose="020B0604020202020204" pitchFamily="34" charset="0"/>
              </a:rPr>
              <a:t>Lost in perspiration</a:t>
            </a:r>
          </a:p>
          <a:p>
            <a:pPr lvl="1">
              <a:lnSpc>
                <a:spcPct val="7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2800">
                <a:latin typeface="Arial" panose="020B0604020202020204" pitchFamily="34" charset="0"/>
              </a:rPr>
              <a:t>Leaves the body in the feces</a:t>
            </a:r>
          </a:p>
          <a:p>
            <a:pPr lvl="1">
              <a:lnSpc>
                <a:spcPct val="7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2800">
                <a:latin typeface="Arial" panose="020B0604020202020204" pitchFamily="34" charset="0"/>
              </a:rPr>
              <a:t>Urine production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6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6" grpId="0" build="p" autoUpdateAnimBg="0" advAuto="0"/>
      <p:bldP spid="36871" grpId="0" autoUpdateAnimBg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23564E26-3EFB-4158-837A-D209B5647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Maintaining Water Balance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BC6C-0609-48DE-A0D4-8E30488B16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15.30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37892" name="Text Box 4">
            <a:extLst>
              <a:ext uri="{FF2B5EF4-FFF2-40B4-BE49-F238E27FC236}">
                <a16:creationId xmlns:a16="http://schemas.microsoft.com/office/drawing/2014/main" id="{4FB10870-2D4A-4050-AC16-97C3E7303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37893" name="Rectangle 5">
            <a:extLst>
              <a:ext uri="{FF2B5EF4-FFF2-40B4-BE49-F238E27FC236}">
                <a16:creationId xmlns:a16="http://schemas.microsoft.com/office/drawing/2014/main" id="{4A75168F-95B1-47FA-A6AA-FAA20B42D5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37894" name="Line 6">
            <a:extLst>
              <a:ext uri="{FF2B5EF4-FFF2-40B4-BE49-F238E27FC236}">
                <a16:creationId xmlns:a16="http://schemas.microsoft.com/office/drawing/2014/main" id="{AB1EB860-7612-4A5B-824D-860221BD273E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37895" name="Text Box 7">
            <a:extLst>
              <a:ext uri="{FF2B5EF4-FFF2-40B4-BE49-F238E27FC236}">
                <a16:creationId xmlns:a16="http://schemas.microsoft.com/office/drawing/2014/main" id="{6ED14C3B-509A-4A43-9E46-C8CF2357CF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132013"/>
            <a:ext cx="8245475" cy="3659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Dilute urine is produced if water intake is excessive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Less urine (concentrated) is produced if large amounts of water are lost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Proper concentrations of various electrolytes must be present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5" grpId="0" autoUpdateAnimBg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12F227AF-A4F7-4AF1-B6B6-F02A36C10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Regulation of Water and Electrolyte Reabsorption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48923FDE-02EE-4401-BA1A-EDBD5C4626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15.31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38916" name="Text Box 4">
            <a:extLst>
              <a:ext uri="{FF2B5EF4-FFF2-40B4-BE49-F238E27FC236}">
                <a16:creationId xmlns:a16="http://schemas.microsoft.com/office/drawing/2014/main" id="{8BC2C26F-B066-4D89-88EE-9C6CE8F58F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38917" name="Rectangle 5">
            <a:extLst>
              <a:ext uri="{FF2B5EF4-FFF2-40B4-BE49-F238E27FC236}">
                <a16:creationId xmlns:a16="http://schemas.microsoft.com/office/drawing/2014/main" id="{14A436D3-AA9F-4D3A-AF0C-C796A78874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38918" name="Line 6">
            <a:extLst>
              <a:ext uri="{FF2B5EF4-FFF2-40B4-BE49-F238E27FC236}">
                <a16:creationId xmlns:a16="http://schemas.microsoft.com/office/drawing/2014/main" id="{DADBB2A8-5DAE-4778-AD31-C3972A457C1D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38919" name="Text Box 7">
            <a:extLst>
              <a:ext uri="{FF2B5EF4-FFF2-40B4-BE49-F238E27FC236}">
                <a16:creationId xmlns:a16="http://schemas.microsoft.com/office/drawing/2014/main" id="{02B5782C-0EAF-4EC4-9D6A-1DF4ADA378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905000"/>
            <a:ext cx="8458200" cy="447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7438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Regulation is primarily by hormones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Antidiuretic hormone (ADH) prevents excessive water loss in urine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Aldosterone regulates sodium ion content of extracellular fluid</a:t>
            </a:r>
          </a:p>
          <a:p>
            <a:pPr lvl="2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Triggered by the rennin-angiotensin mechanism</a:t>
            </a:r>
            <a:endParaRPr lang="en-US" altLang="en-US" sz="2800">
              <a:latin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Cells in the kidneys and hypothalamus are active monitors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4" grpId="0" build="p" autoUpdateAnimBg="0" advAuto="0"/>
      <p:bldP spid="38919" grpId="0" autoUpdateAnimBg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56404B75-5639-4755-9E8D-11B5786030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Maintaining Acid-Base Balance in Blood</a:t>
            </a: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51B7E18F-16EA-4A72-BC45-586E7DD1F7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15.33a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40964" name="Text Box 4">
            <a:extLst>
              <a:ext uri="{FF2B5EF4-FFF2-40B4-BE49-F238E27FC236}">
                <a16:creationId xmlns:a16="http://schemas.microsoft.com/office/drawing/2014/main" id="{87BFFAB6-60D2-4261-B1B1-F9B3EDB2C8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40965" name="Rectangle 5">
            <a:extLst>
              <a:ext uri="{FF2B5EF4-FFF2-40B4-BE49-F238E27FC236}">
                <a16:creationId xmlns:a16="http://schemas.microsoft.com/office/drawing/2014/main" id="{710D5981-3C50-4188-870E-1AD0A213FA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40966" name="Line 6">
            <a:extLst>
              <a:ext uri="{FF2B5EF4-FFF2-40B4-BE49-F238E27FC236}">
                <a16:creationId xmlns:a16="http://schemas.microsoft.com/office/drawing/2014/main" id="{B88CB200-1CE9-4E90-AF3B-6FE9F5366B6F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40967" name="Text Box 7">
            <a:extLst>
              <a:ext uri="{FF2B5EF4-FFF2-40B4-BE49-F238E27FC236}">
                <a16:creationId xmlns:a16="http://schemas.microsoft.com/office/drawing/2014/main" id="{D27724CA-2CFF-4C89-AE6C-86B2C07454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260600"/>
            <a:ext cx="8245475" cy="374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Blood pH must remain between 7.35 and 7.45 to maintain homeostasis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Alkalosis – pH above 7.45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Acidosis – pH below 7.35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Most ions originate as byproducts of cellular metabolism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09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0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2" grpId="0" build="p" autoUpdateAnimBg="0" advAuto="0"/>
      <p:bldP spid="40967" grpId="0" autoUpdateAnimBg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DF8BC0D6-7E73-4A8A-93B0-5142EBD502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Maintaining Acid-Base Balance in Blood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49599D04-8917-40E6-983D-79447B2E9B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15.33b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41988" name="Text Box 4">
            <a:extLst>
              <a:ext uri="{FF2B5EF4-FFF2-40B4-BE49-F238E27FC236}">
                <a16:creationId xmlns:a16="http://schemas.microsoft.com/office/drawing/2014/main" id="{07EB1B9B-F5FD-47FF-8064-58321753EB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41989" name="Rectangle 5">
            <a:extLst>
              <a:ext uri="{FF2B5EF4-FFF2-40B4-BE49-F238E27FC236}">
                <a16:creationId xmlns:a16="http://schemas.microsoft.com/office/drawing/2014/main" id="{0B12F65B-A8DB-4941-A3DF-EA972F4A3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41990" name="Line 6">
            <a:extLst>
              <a:ext uri="{FF2B5EF4-FFF2-40B4-BE49-F238E27FC236}">
                <a16:creationId xmlns:a16="http://schemas.microsoft.com/office/drawing/2014/main" id="{23FFC9C8-015A-4361-ABC1-1737C3C85867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41991" name="Text Box 7">
            <a:extLst>
              <a:ext uri="{FF2B5EF4-FFF2-40B4-BE49-F238E27FC236}">
                <a16:creationId xmlns:a16="http://schemas.microsoft.com/office/drawing/2014/main" id="{661CA9CE-66AC-4067-83D9-F9F4DFB724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370138"/>
            <a:ext cx="8245475" cy="3284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Most acid-base balance is maintained by the kidneys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Other acid-base controlling systems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Blood buffers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Respiration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91" grpId="0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1B221B59-6C84-4083-8945-FEF12ACDD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Blood Buffers</a:t>
            </a:r>
          </a:p>
        </p:txBody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1B86DB83-64FF-4C44-B19C-69266AC798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15.34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43012" name="Text Box 4">
            <a:extLst>
              <a:ext uri="{FF2B5EF4-FFF2-40B4-BE49-F238E27FC236}">
                <a16:creationId xmlns:a16="http://schemas.microsoft.com/office/drawing/2014/main" id="{B9B1E106-9A3E-4817-9F97-F61F41B3B3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43013" name="Rectangle 5">
            <a:extLst>
              <a:ext uri="{FF2B5EF4-FFF2-40B4-BE49-F238E27FC236}">
                <a16:creationId xmlns:a16="http://schemas.microsoft.com/office/drawing/2014/main" id="{AF3BAC15-B669-4CBF-812C-1CBF4D360F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43014" name="Line 6">
            <a:extLst>
              <a:ext uri="{FF2B5EF4-FFF2-40B4-BE49-F238E27FC236}">
                <a16:creationId xmlns:a16="http://schemas.microsoft.com/office/drawing/2014/main" id="{CF2927AD-ABC6-46EE-A101-57E6DA31986A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43015" name="Text Box 7">
            <a:extLst>
              <a:ext uri="{FF2B5EF4-FFF2-40B4-BE49-F238E27FC236}">
                <a16:creationId xmlns:a16="http://schemas.microsoft.com/office/drawing/2014/main" id="{09008897-CE66-42B3-BC71-0B3C52FDD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219200"/>
            <a:ext cx="8245475" cy="5235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Molecules react to prevent dramatic changes in hydrogen ion (H</a:t>
            </a:r>
            <a:r>
              <a:rPr lang="en-US" altLang="en-US" sz="3400" baseline="30000">
                <a:latin typeface="Arial" panose="020B0604020202020204" pitchFamily="34" charset="0"/>
              </a:rPr>
              <a:t>+</a:t>
            </a:r>
            <a:r>
              <a:rPr lang="en-US" altLang="en-US" sz="3400">
                <a:latin typeface="Arial" panose="020B0604020202020204" pitchFamily="34" charset="0"/>
              </a:rPr>
              <a:t>) concentrations</a:t>
            </a:r>
            <a:endParaRPr lang="en-US" altLang="en-US" sz="3000">
              <a:latin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Bind to H</a:t>
            </a:r>
            <a:r>
              <a:rPr lang="en-US" altLang="en-US" sz="3400" baseline="30000">
                <a:latin typeface="Arial" panose="020B0604020202020204" pitchFamily="34" charset="0"/>
              </a:rPr>
              <a:t>+</a:t>
            </a:r>
            <a:r>
              <a:rPr lang="en-US" altLang="en-US" sz="3000">
                <a:latin typeface="Arial" panose="020B0604020202020204" pitchFamily="34" charset="0"/>
              </a:rPr>
              <a:t> when pH drops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Release H</a:t>
            </a:r>
            <a:r>
              <a:rPr lang="en-US" altLang="en-US" sz="3400" baseline="30000">
                <a:latin typeface="Arial" panose="020B0604020202020204" pitchFamily="34" charset="0"/>
              </a:rPr>
              <a:t>+</a:t>
            </a:r>
            <a:r>
              <a:rPr lang="en-US" altLang="en-US" sz="3000">
                <a:latin typeface="Arial" panose="020B0604020202020204" pitchFamily="34" charset="0"/>
              </a:rPr>
              <a:t> when pH rises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Three major chemical buffer systems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Bicarbonate buffer system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Phosphate buffer system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Protein buffer system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3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3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0" grpId="0" build="p" autoUpdateAnimBg="0" advAuto="0"/>
      <p:bldP spid="43015" grpId="0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CF63326D-8F2F-49BB-A061-EB7A2CF4D1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The Bicarbonate Buffer System</a:t>
            </a:r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F9BC1891-E625-4072-91F1-121D585E4B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15.35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44036" name="Text Box 4">
            <a:extLst>
              <a:ext uri="{FF2B5EF4-FFF2-40B4-BE49-F238E27FC236}">
                <a16:creationId xmlns:a16="http://schemas.microsoft.com/office/drawing/2014/main" id="{200A1885-4FB1-4F0A-BB46-45CA47BA27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44037" name="Rectangle 5">
            <a:extLst>
              <a:ext uri="{FF2B5EF4-FFF2-40B4-BE49-F238E27FC236}">
                <a16:creationId xmlns:a16="http://schemas.microsoft.com/office/drawing/2014/main" id="{B48AEC20-FCC9-434E-AD56-ACBA7B34F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44038" name="Line 6">
            <a:extLst>
              <a:ext uri="{FF2B5EF4-FFF2-40B4-BE49-F238E27FC236}">
                <a16:creationId xmlns:a16="http://schemas.microsoft.com/office/drawing/2014/main" id="{AA86135C-0445-4B60-992E-8A46B7E55CA5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44039" name="Text Box 7">
            <a:extLst>
              <a:ext uri="{FF2B5EF4-FFF2-40B4-BE49-F238E27FC236}">
                <a16:creationId xmlns:a16="http://schemas.microsoft.com/office/drawing/2014/main" id="{4341B37D-BCE4-426D-A345-5932F5FFD2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600200"/>
            <a:ext cx="8534400" cy="5008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Mixture of carbonic acid (H</a:t>
            </a:r>
            <a:r>
              <a:rPr lang="en-US" altLang="en-US" sz="3400" baseline="-25000">
                <a:latin typeface="Arial" panose="020B0604020202020204" pitchFamily="34" charset="0"/>
              </a:rPr>
              <a:t>2</a:t>
            </a:r>
            <a:r>
              <a:rPr lang="en-US" altLang="en-US" sz="3400">
                <a:latin typeface="Arial" panose="020B0604020202020204" pitchFamily="34" charset="0"/>
              </a:rPr>
              <a:t>CO</a:t>
            </a:r>
            <a:r>
              <a:rPr lang="en-US" altLang="en-US" sz="3400" baseline="-25000">
                <a:latin typeface="Arial" panose="020B0604020202020204" pitchFamily="34" charset="0"/>
              </a:rPr>
              <a:t>3</a:t>
            </a:r>
            <a:r>
              <a:rPr lang="en-US" altLang="en-US" sz="3400">
                <a:latin typeface="Arial" panose="020B0604020202020204" pitchFamily="34" charset="0"/>
              </a:rPr>
              <a:t>) and sodium bicarbonate (NaHCO</a:t>
            </a:r>
            <a:r>
              <a:rPr lang="en-US" altLang="en-US" sz="3400" baseline="-25000">
                <a:latin typeface="Arial" panose="020B0604020202020204" pitchFamily="34" charset="0"/>
              </a:rPr>
              <a:t>3</a:t>
            </a:r>
            <a:r>
              <a:rPr lang="en-US" altLang="en-US" sz="3400">
                <a:latin typeface="Arial" panose="020B0604020202020204" pitchFamily="34" charset="0"/>
              </a:rPr>
              <a:t>)</a:t>
            </a:r>
          </a:p>
          <a:p>
            <a:pPr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Bicarbonate ions (HCO</a:t>
            </a:r>
            <a:r>
              <a:rPr lang="en-US" altLang="en-US" sz="3400" baseline="-25000">
                <a:latin typeface="Arial" panose="020B0604020202020204" pitchFamily="34" charset="0"/>
              </a:rPr>
              <a:t>3</a:t>
            </a:r>
            <a:r>
              <a:rPr lang="en-US" altLang="en-US" sz="3400" baseline="30000">
                <a:latin typeface="Arial" panose="020B0604020202020204" pitchFamily="34" charset="0"/>
              </a:rPr>
              <a:t>–</a:t>
            </a:r>
            <a:r>
              <a:rPr lang="en-US" altLang="en-US" sz="3400">
                <a:latin typeface="Arial" panose="020B0604020202020204" pitchFamily="34" charset="0"/>
              </a:rPr>
              <a:t>) react with strong acids to change them to weak acids</a:t>
            </a:r>
          </a:p>
          <a:p>
            <a:pPr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Carbonic acid dissociates in the presence of a strong base to form a weak base and water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4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4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4" grpId="0" build="p" autoUpdateAnimBg="0" advAuto="0"/>
      <p:bldP spid="44039" grpId="0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F520F900-B04E-4F21-8770-7F7CF5C76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Respiratory System Controls of Acid-Base Balance</a:t>
            </a: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761E8BB1-3725-4EE9-BDA7-02A58CB8B1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15.36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45060" name="Text Box 4">
            <a:extLst>
              <a:ext uri="{FF2B5EF4-FFF2-40B4-BE49-F238E27FC236}">
                <a16:creationId xmlns:a16="http://schemas.microsoft.com/office/drawing/2014/main" id="{04D9B1AC-7EBC-4CF6-AD9A-06A56E697B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45061" name="Rectangle 5">
            <a:extLst>
              <a:ext uri="{FF2B5EF4-FFF2-40B4-BE49-F238E27FC236}">
                <a16:creationId xmlns:a16="http://schemas.microsoft.com/office/drawing/2014/main" id="{238A9B8F-D28C-4629-872E-81DDE484F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45062" name="Line 6">
            <a:extLst>
              <a:ext uri="{FF2B5EF4-FFF2-40B4-BE49-F238E27FC236}">
                <a16:creationId xmlns:a16="http://schemas.microsoft.com/office/drawing/2014/main" id="{F0411B73-89A9-4F2E-8A5D-E81CA433F276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45063" name="Text Box 7">
            <a:extLst>
              <a:ext uri="{FF2B5EF4-FFF2-40B4-BE49-F238E27FC236}">
                <a16:creationId xmlns:a16="http://schemas.microsoft.com/office/drawing/2014/main" id="{08D39104-58E3-449E-B939-E37C6BD3E6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752600"/>
            <a:ext cx="8245475" cy="4706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Carbon dioxide in the blood is converted to bicarbonate ion and transported in the plasma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Increases in hydrogen ion concentration produces more carbonic acid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Excess hydrogen ion can be blown off with the release of  carbon dioxide from the lungs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Respiratory rate can rise and fall depending on changing blood pH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5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58" grpId="0" build="p" autoUpdateAnimBg="0" advAuto="0"/>
      <p:bldP spid="45063" grpId="0" autoUpdateAnimBg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83EA6C56-F274-4F27-90BA-910FF56F7D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Renal Mechanisms of Acid-Base Balance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B52B3F51-2138-476B-AB3C-0BF32D0261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15.37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46084" name="Text Box 4">
            <a:extLst>
              <a:ext uri="{FF2B5EF4-FFF2-40B4-BE49-F238E27FC236}">
                <a16:creationId xmlns:a16="http://schemas.microsoft.com/office/drawing/2014/main" id="{CCCB1F2B-7E35-4E18-971E-DED60F5865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3FAF1FFB-DC2B-40B7-BC5F-AB21A844C4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46086" name="Line 6">
            <a:extLst>
              <a:ext uri="{FF2B5EF4-FFF2-40B4-BE49-F238E27FC236}">
                <a16:creationId xmlns:a16="http://schemas.microsoft.com/office/drawing/2014/main" id="{A2A4B86B-3DA6-4EAB-AC89-02C7C6198C67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46087" name="Text Box 7">
            <a:extLst>
              <a:ext uri="{FF2B5EF4-FFF2-40B4-BE49-F238E27FC236}">
                <a16:creationId xmlns:a16="http://schemas.microsoft.com/office/drawing/2014/main" id="{35745875-88E5-4E91-8DEB-6A49CC946E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667000"/>
            <a:ext cx="8245475" cy="2728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Excrete bicarbonate ions if needed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Conserve or generate new bicarbonate ions if needed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Urine pH varies from 4.5 to 8.0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6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6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2" grpId="0" build="p" autoUpdateAnimBg="0" advAuto="0"/>
      <p:bldP spid="46087" grpId="0" autoUpdateAnimBg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4EC908DB-F5BF-462D-84A4-9CDB6DDAA4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Developmental Aspects of the Urinary System</a:t>
            </a:r>
          </a:p>
        </p:txBody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E5717DEA-9948-4344-93E9-74C3BAB863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15.38a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47108" name="Text Box 4">
            <a:extLst>
              <a:ext uri="{FF2B5EF4-FFF2-40B4-BE49-F238E27FC236}">
                <a16:creationId xmlns:a16="http://schemas.microsoft.com/office/drawing/2014/main" id="{693E5BDA-4BA7-4487-A975-253C2CF02E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47109" name="Rectangle 5">
            <a:extLst>
              <a:ext uri="{FF2B5EF4-FFF2-40B4-BE49-F238E27FC236}">
                <a16:creationId xmlns:a16="http://schemas.microsoft.com/office/drawing/2014/main" id="{066FE8E9-0763-4894-A8A1-CCDB1B41DB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47110" name="Line 6">
            <a:extLst>
              <a:ext uri="{FF2B5EF4-FFF2-40B4-BE49-F238E27FC236}">
                <a16:creationId xmlns:a16="http://schemas.microsoft.com/office/drawing/2014/main" id="{DA2C675E-8D66-440C-9F9A-60618BD58266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47111" name="Text Box 7">
            <a:extLst>
              <a:ext uri="{FF2B5EF4-FFF2-40B4-BE49-F238E27FC236}">
                <a16:creationId xmlns:a16="http://schemas.microsoft.com/office/drawing/2014/main" id="{2583F61C-8F95-483D-BC23-977901A5DB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370138"/>
            <a:ext cx="8245475" cy="3284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Functional kidneys are developed by the third month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Urinary system of a newborn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Bladder is small</a:t>
            </a:r>
          </a:p>
          <a:p>
            <a:pPr lvl="1"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Urine cannot be concentrated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7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7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6" grpId="0" build="p" autoUpdateAnimBg="0" advAuto="0"/>
      <p:bldP spid="47111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4C5B70C-E4B3-4AC7-8BA9-0BD85F7178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Location of the Kidneys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ECDF8E63-F0AC-42BB-92C2-ACAEFB773A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6148" name="Text Box 4">
            <a:extLst>
              <a:ext uri="{FF2B5EF4-FFF2-40B4-BE49-F238E27FC236}">
                <a16:creationId xmlns:a16="http://schemas.microsoft.com/office/drawing/2014/main" id="{3EF30FE0-7D7F-4508-9A22-9456AC294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1A9CA824-820F-4C6D-8F26-8CF2FB8F2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6150" name="Line 6">
            <a:extLst>
              <a:ext uri="{FF2B5EF4-FFF2-40B4-BE49-F238E27FC236}">
                <a16:creationId xmlns:a16="http://schemas.microsoft.com/office/drawing/2014/main" id="{7879A14C-2016-4B9F-B1BB-46947B235539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6151" name="Text Box 7">
            <a:extLst>
              <a:ext uri="{FF2B5EF4-FFF2-40B4-BE49-F238E27FC236}">
                <a16:creationId xmlns:a16="http://schemas.microsoft.com/office/drawing/2014/main" id="{A6EA2D52-AEE7-4434-BFEC-4964B6A330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733550"/>
            <a:ext cx="8245475" cy="464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Against the dorsal body wall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At the level of T</a:t>
            </a:r>
            <a:r>
              <a:rPr lang="en-US" altLang="en-US" sz="3400" baseline="-25000">
                <a:latin typeface="Arial" panose="020B0604020202020204" pitchFamily="34" charset="0"/>
              </a:rPr>
              <a:t>12</a:t>
            </a:r>
            <a:r>
              <a:rPr lang="en-US" altLang="en-US" sz="3400">
                <a:latin typeface="Arial" panose="020B0604020202020204" pitchFamily="34" charset="0"/>
              </a:rPr>
              <a:t> to L</a:t>
            </a:r>
            <a:r>
              <a:rPr lang="en-US" altLang="en-US" sz="3400" baseline="-25000">
                <a:latin typeface="Arial" panose="020B0604020202020204" pitchFamily="34" charset="0"/>
              </a:rPr>
              <a:t>3</a:t>
            </a:r>
            <a:endParaRPr lang="en-US" altLang="en-US" sz="3400"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The right kidney is slightly lower than the left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Attached to ureters, renal blood vessels, and nerves at renal hilus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Atop each kidney is an adrenal gland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6" grpId="0" build="p" autoUpdateAnimBg="0" advAuto="0"/>
      <p:bldP spid="6151" grpId="0" autoUpdateAnimBg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F5D4FE16-9C8C-4D32-AD2A-2F477DD2BA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Developmental Aspects of the Urinary System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17B088E2-454D-42A7-A70E-3E1B1795EC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15.38b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48132" name="Text Box 4">
            <a:extLst>
              <a:ext uri="{FF2B5EF4-FFF2-40B4-BE49-F238E27FC236}">
                <a16:creationId xmlns:a16="http://schemas.microsoft.com/office/drawing/2014/main" id="{FE76E5F8-6D15-4443-9DEF-ECB44DA7C7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48133" name="Rectangle 5">
            <a:extLst>
              <a:ext uri="{FF2B5EF4-FFF2-40B4-BE49-F238E27FC236}">
                <a16:creationId xmlns:a16="http://schemas.microsoft.com/office/drawing/2014/main" id="{0616FC88-19A0-40D4-8457-630A7D0CB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48134" name="Line 6">
            <a:extLst>
              <a:ext uri="{FF2B5EF4-FFF2-40B4-BE49-F238E27FC236}">
                <a16:creationId xmlns:a16="http://schemas.microsoft.com/office/drawing/2014/main" id="{C74EA588-3EF1-4A9B-B2D4-B63BC48E3497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48135" name="Text Box 7">
            <a:extLst>
              <a:ext uri="{FF2B5EF4-FFF2-40B4-BE49-F238E27FC236}">
                <a16:creationId xmlns:a16="http://schemas.microsoft.com/office/drawing/2014/main" id="{15A75D14-3E9A-4550-9161-7DB34628B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500313"/>
            <a:ext cx="8245475" cy="293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Control of the voluntary urethral sphincter does not start until age 18 months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Urinary infections are the only common problems before old age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8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5" grpId="0" autoUpdateAnimBg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D92E2BF1-308B-4743-A071-20490A4A11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Aging and the Urinary System</a:t>
            </a:r>
          </a:p>
        </p:txBody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3ECAB0A9-0C69-4D5C-BBB2-4E7107A7A9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15.39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49156" name="Text Box 4">
            <a:extLst>
              <a:ext uri="{FF2B5EF4-FFF2-40B4-BE49-F238E27FC236}">
                <a16:creationId xmlns:a16="http://schemas.microsoft.com/office/drawing/2014/main" id="{C797EDE9-A1D7-42ED-95B5-E471989394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49157" name="Rectangle 5">
            <a:extLst>
              <a:ext uri="{FF2B5EF4-FFF2-40B4-BE49-F238E27FC236}">
                <a16:creationId xmlns:a16="http://schemas.microsoft.com/office/drawing/2014/main" id="{5E0FC766-2FC2-4905-82BA-3420BC92C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49158" name="Line 6">
            <a:extLst>
              <a:ext uri="{FF2B5EF4-FFF2-40B4-BE49-F238E27FC236}">
                <a16:creationId xmlns:a16="http://schemas.microsoft.com/office/drawing/2014/main" id="{2192513F-C840-4858-9C26-744C2D3B00C3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49159" name="Text Box 7">
            <a:extLst>
              <a:ext uri="{FF2B5EF4-FFF2-40B4-BE49-F238E27FC236}">
                <a16:creationId xmlns:a16="http://schemas.microsoft.com/office/drawing/2014/main" id="{C2BF2EDF-3F3A-436C-A64A-FD5976DEED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427288"/>
            <a:ext cx="8245475" cy="272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There is a progressive decline in urinary function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The bladder shrinks with aging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Urinary retention is common in males</a:t>
            </a:r>
            <a:endParaRPr lang="en-US" altLang="en-US" sz="3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9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4" grpId="0" build="p" autoUpdateAnimBg="0" advAuto="0"/>
      <p:bldP spid="49159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E500FF25-7E2B-40F3-B090-72D457B0C1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Coverings of the Kidneys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91DAE9B5-0718-471B-B8EF-3811ED98E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15.4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7172" name="Text Box 4">
            <a:extLst>
              <a:ext uri="{FF2B5EF4-FFF2-40B4-BE49-F238E27FC236}">
                <a16:creationId xmlns:a16="http://schemas.microsoft.com/office/drawing/2014/main" id="{0389A0E0-6F3E-4EDF-9DD1-3A7C8312A3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7173" name="Rectangle 5">
            <a:extLst>
              <a:ext uri="{FF2B5EF4-FFF2-40B4-BE49-F238E27FC236}">
                <a16:creationId xmlns:a16="http://schemas.microsoft.com/office/drawing/2014/main" id="{3E87DFB8-093E-4F56-BE90-8A3BC73E4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7174" name="Line 6">
            <a:extLst>
              <a:ext uri="{FF2B5EF4-FFF2-40B4-BE49-F238E27FC236}">
                <a16:creationId xmlns:a16="http://schemas.microsoft.com/office/drawing/2014/main" id="{9D8CD624-3274-4B09-BFD1-52ABEE4FC844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175" name="Text Box 7">
            <a:extLst>
              <a:ext uri="{FF2B5EF4-FFF2-40B4-BE49-F238E27FC236}">
                <a16:creationId xmlns:a16="http://schemas.microsoft.com/office/drawing/2014/main" id="{0465E280-49F8-4519-ADBE-11DF047989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905000"/>
            <a:ext cx="8245475" cy="3813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Renal capsule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Surrounds each kidney</a:t>
            </a:r>
          </a:p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Adipose capsule</a:t>
            </a:r>
            <a:endParaRPr lang="en-US" altLang="en-US" sz="3000">
              <a:latin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Surrounds the kidney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Provides protection to the kidney</a:t>
            </a:r>
          </a:p>
          <a:p>
            <a:pPr lvl="1"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000">
                <a:latin typeface="Arial" panose="020B0604020202020204" pitchFamily="34" charset="0"/>
              </a:rPr>
              <a:t>Helps keep the kidney in its correct location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0" grpId="0" build="p" autoUpdateAnimBg="0" advAuto="0"/>
      <p:bldP spid="7175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C0B33FB8-A06B-4FF6-A3B7-68A92E843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Regions of the Kidney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60D94689-9E43-4DC5-8286-ADE99050EF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15.5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8196" name="Text Box 4">
            <a:extLst>
              <a:ext uri="{FF2B5EF4-FFF2-40B4-BE49-F238E27FC236}">
                <a16:creationId xmlns:a16="http://schemas.microsoft.com/office/drawing/2014/main" id="{B91678A5-1FA9-4F8C-8725-5EE00006F1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8197" name="Rectangle 5">
            <a:extLst>
              <a:ext uri="{FF2B5EF4-FFF2-40B4-BE49-F238E27FC236}">
                <a16:creationId xmlns:a16="http://schemas.microsoft.com/office/drawing/2014/main" id="{67EA7EC3-DA5E-46BF-8073-D6899BE5AE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8198" name="Line 6">
            <a:extLst>
              <a:ext uri="{FF2B5EF4-FFF2-40B4-BE49-F238E27FC236}">
                <a16:creationId xmlns:a16="http://schemas.microsoft.com/office/drawing/2014/main" id="{63B6D44E-C9BE-478C-AD49-BCA3FB806124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8199" name="Text Box 7">
            <a:extLst>
              <a:ext uri="{FF2B5EF4-FFF2-40B4-BE49-F238E27FC236}">
                <a16:creationId xmlns:a16="http://schemas.microsoft.com/office/drawing/2014/main" id="{8C9647D5-8005-489E-A2DA-D5D928D557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057400"/>
            <a:ext cx="3733800" cy="389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200">
                <a:latin typeface="Arial" panose="020B0604020202020204" pitchFamily="34" charset="0"/>
              </a:rPr>
              <a:t>Renal cortex – outer region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200">
                <a:latin typeface="Arial" panose="020B0604020202020204" pitchFamily="34" charset="0"/>
              </a:rPr>
              <a:t>Renal medulla – inside the cortex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200">
                <a:latin typeface="Arial" panose="020B0604020202020204" pitchFamily="34" charset="0"/>
              </a:rPr>
              <a:t>Renal pelvis – inner collecting tube</a:t>
            </a:r>
          </a:p>
        </p:txBody>
      </p:sp>
      <p:pic>
        <p:nvPicPr>
          <p:cNvPr id="8200" name="Picture 8">
            <a:extLst>
              <a:ext uri="{FF2B5EF4-FFF2-40B4-BE49-F238E27FC236}">
                <a16:creationId xmlns:a16="http://schemas.microsoft.com/office/drawing/2014/main" id="{282A80DE-D4AB-49F0-88E0-F649E672E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22"/>
          <a:stretch>
            <a:fillRect/>
          </a:stretch>
        </p:blipFill>
        <p:spPr bwMode="auto">
          <a:xfrm>
            <a:off x="4095750" y="1447800"/>
            <a:ext cx="4972050" cy="4611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01" name="Text Box 9">
            <a:extLst>
              <a:ext uri="{FF2B5EF4-FFF2-40B4-BE49-F238E27FC236}">
                <a16:creationId xmlns:a16="http://schemas.microsoft.com/office/drawing/2014/main" id="{5F5CAD0B-CE70-4F34-B41B-7E78C0C10E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0" y="6400800"/>
            <a:ext cx="12573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15.2b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 build="p" autoUpdateAnimBg="0" advAuto="0"/>
      <p:bldP spid="8199" grpId="0" autoUpdateAnimBg="0"/>
      <p:bldP spid="8201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DED4CEF2-D24A-4250-83D0-E78283F7D8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Kidney Structures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A9D06C50-D6B9-4874-A5F3-00846EBE80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15.6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9220" name="Text Box 4">
            <a:extLst>
              <a:ext uri="{FF2B5EF4-FFF2-40B4-BE49-F238E27FC236}">
                <a16:creationId xmlns:a16="http://schemas.microsoft.com/office/drawing/2014/main" id="{8F2B7156-BD4A-4EB1-8418-F864591C85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9221" name="Rectangle 5">
            <a:extLst>
              <a:ext uri="{FF2B5EF4-FFF2-40B4-BE49-F238E27FC236}">
                <a16:creationId xmlns:a16="http://schemas.microsoft.com/office/drawing/2014/main" id="{7890EA99-FC2C-4FC8-95B8-CD48A68352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9222" name="Line 6">
            <a:extLst>
              <a:ext uri="{FF2B5EF4-FFF2-40B4-BE49-F238E27FC236}">
                <a16:creationId xmlns:a16="http://schemas.microsoft.com/office/drawing/2014/main" id="{A48056C9-A960-433D-AF7B-F395D6B48DE4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9223" name="Text Box 7">
            <a:extLst>
              <a:ext uri="{FF2B5EF4-FFF2-40B4-BE49-F238E27FC236}">
                <a16:creationId xmlns:a16="http://schemas.microsoft.com/office/drawing/2014/main" id="{1D51E35D-7104-4797-8FE6-C70FD10AE9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133600"/>
            <a:ext cx="8245475" cy="3659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Medullary pyramids – triangular regions of tissue in the medulla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Renal columns – extensions of cortex-like material inward</a:t>
            </a:r>
          </a:p>
          <a:p>
            <a:pPr>
              <a:lnSpc>
                <a:spcPct val="9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Char char="·"/>
            </a:pPr>
            <a:r>
              <a:rPr lang="en-US" altLang="en-US" sz="3400">
                <a:latin typeface="Arial" panose="020B0604020202020204" pitchFamily="34" charset="0"/>
              </a:rPr>
              <a:t>Calyces – cup-shaped structures that funnel urine towards the renal pelvis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 build="p" autoUpdateAnimBg="0" advAuto="0"/>
      <p:bldP spid="9223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5B08D702-A104-405F-8E81-CE50256F63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04800"/>
            <a:ext cx="83820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858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2875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743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20000"/>
              </a:spcBef>
              <a:buClr>
                <a:srgbClr val="339933"/>
              </a:buClr>
            </a:pPr>
            <a:r>
              <a:rPr lang="en-US" altLang="en-US" sz="41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Blood Flow in the Kidneys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CFA9536C-F964-4C76-8436-660A03A221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en-US" altLang="en-US" sz="1600" i="1">
                <a:solidFill>
                  <a:srgbClr val="000099"/>
                </a:solidFill>
                <a:latin typeface="Verdana" panose="020B0604030504040204" pitchFamily="34" charset="0"/>
              </a:rPr>
              <a:t>Slide 15.7</a:t>
            </a:r>
            <a:endParaRPr lang="en-US" altLang="en-US" sz="4400" b="1">
              <a:solidFill>
                <a:schemeClr val="tx2"/>
              </a:solidFill>
            </a:endParaRPr>
          </a:p>
        </p:txBody>
      </p:sp>
      <p:sp>
        <p:nvSpPr>
          <p:cNvPr id="10244" name="Text Box 4">
            <a:extLst>
              <a:ext uri="{FF2B5EF4-FFF2-40B4-BE49-F238E27FC236}">
                <a16:creationId xmlns:a16="http://schemas.microsoft.com/office/drawing/2014/main" id="{2A8C2CF5-088A-4AE8-9253-043791DDB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461125"/>
            <a:ext cx="424656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1000">
                <a:latin typeface="Times" panose="02020603050405020304" pitchFamily="18" charset="0"/>
              </a:rPr>
              <a:t>Copyright © 2003 Pearson Education, Inc. publishing as Benjamin Cummings</a:t>
            </a:r>
          </a:p>
        </p:txBody>
      </p:sp>
      <p:sp>
        <p:nvSpPr>
          <p:cNvPr id="10245" name="Rectangle 5">
            <a:extLst>
              <a:ext uri="{FF2B5EF4-FFF2-40B4-BE49-F238E27FC236}">
                <a16:creationId xmlns:a16="http://schemas.microsoft.com/office/drawing/2014/main" id="{FD57079F-2856-4DE1-9275-52741EB726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1295400"/>
          </a:xfrm>
          <a:prstGeom prst="rect">
            <a:avLst/>
          </a:prstGeom>
          <a:solidFill>
            <a:srgbClr val="009999"/>
          </a:solidFill>
          <a:ln w="25400">
            <a:solidFill>
              <a:srgbClr val="00999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endParaRPr lang="en-US" altLang="en-US">
              <a:latin typeface="Times" panose="02020603050405020304" pitchFamily="18" charset="0"/>
            </a:endParaRPr>
          </a:p>
        </p:txBody>
      </p:sp>
      <p:sp>
        <p:nvSpPr>
          <p:cNvPr id="10246" name="Line 6">
            <a:extLst>
              <a:ext uri="{FF2B5EF4-FFF2-40B4-BE49-F238E27FC236}">
                <a16:creationId xmlns:a16="http://schemas.microsoft.com/office/drawing/2014/main" id="{3291358D-82E3-4F1E-B53B-CEB6F1B5966B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28600"/>
            <a:ext cx="8915400" cy="0"/>
          </a:xfrm>
          <a:prstGeom prst="line">
            <a:avLst/>
          </a:prstGeom>
          <a:noFill/>
          <a:ln w="38100">
            <a:solidFill>
              <a:srgbClr val="0099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10247" name="Text Box 7">
            <a:extLst>
              <a:ext uri="{FF2B5EF4-FFF2-40B4-BE49-F238E27FC236}">
                <a16:creationId xmlns:a16="http://schemas.microsoft.com/office/drawing/2014/main" id="{DC5A39C2-44E3-460E-BB73-4C51A23F27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17638"/>
            <a:ext cx="82454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687388" indent="-2301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30288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56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399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971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543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15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687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Aft>
                <a:spcPct val="50000"/>
              </a:spcAft>
              <a:buClr>
                <a:srgbClr val="FF6600"/>
              </a:buClr>
              <a:buFont typeface="Symbol" panose="05050102010706020507" pitchFamily="18" charset="2"/>
              <a:buNone/>
            </a:pPr>
            <a:endParaRPr lang="en-US" altLang="en-US" sz="3000">
              <a:latin typeface="Arial" panose="020B0604020202020204" pitchFamily="34" charset="0"/>
            </a:endParaRPr>
          </a:p>
        </p:txBody>
      </p:sp>
      <p:pic>
        <p:nvPicPr>
          <p:cNvPr id="10248" name="Picture 8">
            <a:extLst>
              <a:ext uri="{FF2B5EF4-FFF2-40B4-BE49-F238E27FC236}">
                <a16:creationId xmlns:a16="http://schemas.microsoft.com/office/drawing/2014/main" id="{5A419B52-74C1-4AE0-96FA-525F0DA0A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1"/>
          <a:stretch>
            <a:fillRect/>
          </a:stretch>
        </p:blipFill>
        <p:spPr bwMode="auto">
          <a:xfrm>
            <a:off x="273050" y="2667000"/>
            <a:ext cx="8597900" cy="199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49" name="Text Box 9">
            <a:extLst>
              <a:ext uri="{FF2B5EF4-FFF2-40B4-BE49-F238E27FC236}">
                <a16:creationId xmlns:a16="http://schemas.microsoft.com/office/drawing/2014/main" id="{128AC794-B2F3-40B5-8E55-29FD824CEF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5105400"/>
            <a:ext cx="12573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US" altLang="en-US" sz="1200">
                <a:latin typeface="Arial" panose="020B0604020202020204" pitchFamily="34" charset="0"/>
              </a:rPr>
              <a:t>Figure 15.2c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 build="p" autoUpdateAnimBg="0" advAuto="0"/>
      <p:bldP spid="10247" grpId="0" autoUpdateAnimBg="0"/>
      <p:bldP spid="10249" grpId="0" autoUpdateAnimBg="0"/>
    </p:bld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1852</Words>
  <Application>Microsoft Office PowerPoint</Application>
  <PresentationFormat>On-screen Show (4:3)</PresentationFormat>
  <Paragraphs>323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Arial</vt:lpstr>
      <vt:lpstr>Symbol</vt:lpstr>
      <vt:lpstr>Times</vt:lpstr>
      <vt:lpstr>Times New Roman</vt:lpstr>
      <vt:lpstr>Verdana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Composition of urine</vt:lpstr>
      <vt:lpstr>Composition of urine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Hawkeye Community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Hawkeye Community College</dc:creator>
  <cp:lastModifiedBy>Adam Suleiman Ali</cp:lastModifiedBy>
  <cp:revision>17</cp:revision>
  <dcterms:created xsi:type="dcterms:W3CDTF">2003-03-26T15:22:48Z</dcterms:created>
  <dcterms:modified xsi:type="dcterms:W3CDTF">2022-04-28T04:05:08Z</dcterms:modified>
</cp:coreProperties>
</file>

<file path=docProps/thumbnail.jpeg>
</file>